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58" r:id="rId4"/>
    <p:sldId id="257" r:id="rId5"/>
    <p:sldId id="260" r:id="rId6"/>
    <p:sldId id="263" r:id="rId7"/>
    <p:sldId id="264" r:id="rId8"/>
    <p:sldId id="265" r:id="rId9"/>
    <p:sldId id="266" r:id="rId10"/>
    <p:sldId id="261" r:id="rId11"/>
    <p:sldId id="268" r:id="rId12"/>
    <p:sldId id="267" r:id="rId13"/>
    <p:sldId id="270" r:id="rId14"/>
    <p:sldId id="269" r:id="rId15"/>
    <p:sldId id="272" r:id="rId16"/>
    <p:sldId id="273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AE"/>
    <a:srgbClr val="878D91"/>
    <a:srgbClr val="B7BDC0"/>
    <a:srgbClr val="C7D4EC"/>
    <a:srgbClr val="719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6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3D67172-AE9C-4D7D-98F4-C72951E48C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4056D2C-02B5-4CBC-8549-0ED023DB7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D0B64-8717-485E-AC74-D8702E0D2F9F}" type="datetimeFigureOut">
              <a:rPr lang="uk-UA" smtClean="0"/>
              <a:t>20.08.2025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BD6370-75B6-43D6-AAD5-87F08F1858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47CFB6-A4D1-4891-A96D-12C261C25C5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3C204-F767-4D68-9079-581EE6A81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06851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1B2ED-86E2-4AE6-8F9C-4BBBAEE1ECA2}" type="datetimeFigureOut">
              <a:rPr lang="uk-UA" smtClean="0"/>
              <a:t>20.08.2025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BA42E-69ED-4E10-8FB5-C6FFB06464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46994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-Stand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57E82-3C57-4AEF-A6B4-2D1B73642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6C3080-0881-4785-9AD2-0313E4787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01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F517-57DD-4C69-98A1-3BEEB409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318C68-5E0C-4DB1-9E6D-208149BB6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8407B9-D903-4953-974C-8EF1124AE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182562"/>
            <a:ext cx="4114800" cy="365125"/>
          </a:xfrm>
        </p:spPr>
        <p:txBody>
          <a:bodyPr/>
          <a:lstStyle/>
          <a:p>
            <a:pPr algn="l"/>
            <a:r>
              <a:rPr lang="ru-RU" dirty="0" err="1"/>
              <a:t>Національна</a:t>
            </a:r>
            <a:r>
              <a:rPr lang="ru-RU" dirty="0"/>
              <a:t> </a:t>
            </a:r>
            <a:r>
              <a:rPr lang="ru-RU" dirty="0" err="1"/>
              <a:t>Асамблея</a:t>
            </a:r>
            <a:r>
              <a:rPr lang="ru-RU" dirty="0"/>
              <a:t> людей з </a:t>
            </a:r>
            <a:r>
              <a:rPr lang="ru-RU" dirty="0" err="1"/>
              <a:t>інвалідністю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endParaRPr lang="uk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C932E5-EF2B-4112-BEB9-E842E351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0182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F517-57DD-4C69-98A1-3BEEB4090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074779" cy="1009651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318C68-5E0C-4DB1-9E6D-208149BB6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4037"/>
            <a:ext cx="10074779" cy="435292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FD4263-714A-493C-AC76-0B04D2B60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8407B9-D903-4953-974C-8EF1124AE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C932E5-EF2B-4112-BEB9-E842E351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832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BE27F-E8FA-44EB-B83C-ACAEAFA05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497851-993B-41DB-B663-5BB848D2D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F74830-BB4B-47D8-AA92-B26C5CB42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92E2CB-1AAE-4A91-BB29-B8F79483D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DF74B0-BD5C-482E-9732-01A05E33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777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F9170-D001-4206-971E-B2E96327E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D44B60-2B44-4C01-BD70-59FFA8C50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04975"/>
            <a:ext cx="4740779" cy="4471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498FA3-5A6E-47FD-8EFC-BB0C6A8CF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04975"/>
            <a:ext cx="4740779" cy="4471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B117D7-DE3F-405E-8045-1E82844D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B448B4-1A12-43DC-A17C-E2258EF9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678798-51D3-449B-A51A-9E85D0DB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941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BCC71-6CB1-4EEB-89BF-764BE522D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7"/>
            <a:ext cx="10073191" cy="1022351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EFE1CE-0D4E-4D2C-B698-8DC57C50D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11337"/>
            <a:ext cx="4740780" cy="6937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0FFDF4-27AD-4E19-B3A6-FA8E48987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71754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AA3EFE-F467-4CF1-86F2-CE561E339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11337"/>
            <a:ext cx="4740779" cy="6937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3EF2D1-D45F-43B3-98AC-DAED2BB97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740779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2525366-7CCF-4FA8-B70E-A141F53D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0A255F5-B351-42B3-A06A-D370B5DC4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6E0261-3730-4DFF-9E37-F8A82896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931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37763-9D7D-4827-A242-B5462D95B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315EAF-9A42-4FC0-8B67-B29400BC06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570BE9-78B8-4255-9A2C-76B8404C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D56FD8-9E5A-450C-A119-A64305A25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5302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D41E1C-10D7-4AD5-BB0D-D8CE063EF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589961-811D-4DDD-B629-F5DC7D6E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D26B2BE-4E6B-41FA-925A-E32ECD8D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057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C9A33-6F5B-4FAC-A265-9E75DF8DD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47686"/>
            <a:ext cx="3932237" cy="1509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EA52C3-5DD5-4F7F-BC76-D92CE715F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72979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67BBBF-3748-4C2E-BAFE-374661938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AE3BF9-7543-4512-B7A3-845CBBC2DF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B8E287-2691-47DB-A0EE-8B934B29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F52006-36A5-4912-9301-096D74F0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222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D129C-77D0-41BC-9B49-6855F96BD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47686"/>
            <a:ext cx="3932237" cy="1509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3F4F7B-286D-4391-943F-937835EB01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72979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6ACC70B-FC3C-4882-84BD-84429ACBC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BF9380-59E5-4B6D-9D50-1CC5928F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C5CD49-F221-4435-B30B-AEDB5E768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B26E1A-F563-4C02-BE8D-6549070F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216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727A1-89DF-471C-A204-BC260E755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DF0320-78E0-4319-913F-7E4B9135A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A8845C-4952-4B32-96A3-D3EFFC0A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835978-F9FA-4EED-969F-CFCAC4071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397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434C4BB-8202-4736-934E-3361AAB08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657225"/>
            <a:ext cx="2188079" cy="5519738"/>
          </a:xfrm>
        </p:spPr>
        <p:txBody>
          <a:bodyPr vert="eaVert"/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5F57CA-9837-4A9B-AB1A-114666310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57225"/>
            <a:ext cx="7734300" cy="55197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607B92-A783-44D1-A714-97A1AF8A2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Національна Асамблея людей з інвалідністю України</a:t>
            </a: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BFC6BF-F1E6-4531-AA96-487F62C1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861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C1A61-A320-49AB-973F-11404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074779" cy="8905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7D30B0-1CE7-4E92-93D9-C3881F004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04975"/>
            <a:ext cx="10074779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EE05A3-CB9A-4EBD-9A13-D622A47DC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1825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C7D4EC"/>
                </a:solidFill>
              </a:defRPr>
            </a:lvl1pPr>
          </a:lstStyle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72A682-654E-43EC-86C9-0392480ED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3023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B3638-2E1F-4ACF-9777-A322315651A0}" type="slidenum">
              <a:rPr lang="uk-UA" smtClean="0"/>
              <a:t>‹#›</a:t>
            </a:fld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B1F854-A5FF-4EA6-8CAF-FCACA08EEBD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348" y="0"/>
            <a:ext cx="10546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6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62AE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7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3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7.svg"/><Relationship Id="rId7" Type="http://schemas.openxmlformats.org/officeDocument/2006/relationships/image" Target="../media/image3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3.svg"/><Relationship Id="rId10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1.svg"/><Relationship Id="rId7" Type="http://schemas.openxmlformats.org/officeDocument/2006/relationships/image" Target="../media/image49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35.sv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8D67A0-5AC0-404C-A673-0480B6FBE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435"/>
            <a:ext cx="12192000" cy="53335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FA7BF1-A9D6-49A7-A379-568A2EA46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569" y="301118"/>
            <a:ext cx="6126492" cy="993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68690C-42AA-48E9-854D-129F67E1EF93}"/>
              </a:ext>
            </a:extLst>
          </p:cNvPr>
          <p:cNvSpPr txBox="1"/>
          <p:nvPr/>
        </p:nvSpPr>
        <p:spPr>
          <a:xfrm>
            <a:off x="426939" y="301118"/>
            <a:ext cx="2297009" cy="9936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878D91"/>
                </a:solidFill>
              </a:rPr>
              <a:t>ОБ’ЄДНАННІ</a:t>
            </a:r>
            <a:br>
              <a:rPr lang="en-US" sz="2000" dirty="0">
                <a:solidFill>
                  <a:srgbClr val="878D91"/>
                </a:solidFill>
              </a:rPr>
            </a:br>
            <a:r>
              <a:rPr lang="ru-RU" sz="2000" dirty="0">
                <a:solidFill>
                  <a:srgbClr val="878D91"/>
                </a:solidFill>
              </a:rPr>
              <a:t>ДЛЯ ЗАХИСТУ</a:t>
            </a:r>
            <a:br>
              <a:rPr lang="en-US" sz="2000" dirty="0">
                <a:solidFill>
                  <a:srgbClr val="878D91"/>
                </a:solidFill>
              </a:rPr>
            </a:br>
            <a:r>
              <a:rPr lang="ru-RU" sz="2000" dirty="0">
                <a:solidFill>
                  <a:srgbClr val="878D91"/>
                </a:solidFill>
              </a:rPr>
              <a:t>ПРАВ ЛЮДЕЙ!</a:t>
            </a:r>
          </a:p>
        </p:txBody>
      </p:sp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AB4EF74C-4A6C-4E2D-A08F-D3BEE9F4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30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504C58-F4B7-4096-A202-46CBFC84FA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68690C-42AA-48E9-854D-129F67E1EF93}"/>
              </a:ext>
            </a:extLst>
          </p:cNvPr>
          <p:cNvSpPr txBox="1"/>
          <p:nvPr/>
        </p:nvSpPr>
        <p:spPr>
          <a:xfrm>
            <a:off x="1135781" y="1049154"/>
            <a:ext cx="4225491" cy="38597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uk-UA" sz="7200" dirty="0">
                <a:solidFill>
                  <a:srgbClr val="0062AE"/>
                </a:solidFill>
                <a:latin typeface="+mj-lt"/>
              </a:rPr>
              <a:t>Ми</a:t>
            </a:r>
            <a:r>
              <a:rPr lang="uk-UA" sz="2800" dirty="0">
                <a:latin typeface="+mj-lt"/>
              </a:rPr>
              <a:t> – громадська </a:t>
            </a:r>
            <a:endParaRPr lang="en-US" sz="2800" dirty="0">
              <a:latin typeface="+mj-lt"/>
            </a:endParaRPr>
          </a:p>
          <a:p>
            <a:r>
              <a:rPr lang="uk-UA" sz="2800" dirty="0">
                <a:latin typeface="+mj-lt"/>
              </a:rPr>
              <a:t>спілка «Всеукраїнське громадське об’єднання «Національна Асамблея людей з інвалідністю України» (ВГО «НАІУ»)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534D34-DBDF-4457-A724-A059F37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39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BAEB694-0BB1-48C3-A845-6DE6681FDC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554478"/>
            <a:ext cx="2871465" cy="4307198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39760F84-391D-40F7-A1B3-8A3EFCF07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568" y="708916"/>
            <a:ext cx="6731723" cy="338389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uk-UA" sz="2800" b="1" dirty="0">
                <a:solidFill>
                  <a:srgbClr val="0062AE"/>
                </a:solidFill>
              </a:rPr>
              <a:t>НАІУ</a:t>
            </a:r>
            <a:r>
              <a:rPr lang="uk-UA" sz="1600" dirty="0"/>
              <a:t> – </a:t>
            </a:r>
            <a:r>
              <a:rPr lang="uk-UA" sz="1600" dirty="0" err="1"/>
              <a:t>парасолькове</a:t>
            </a:r>
            <a:r>
              <a:rPr lang="uk-UA" sz="1600" dirty="0"/>
              <a:t> об’єднання 122 національних та регіональних громадських організацій людей з інвалідністю, зокрема тих, які створені та керуються безпосередньо людьми з інвалідністю, законними представниками людей з інвалідністю, батьками, які виховують дітей з інвалідністю. Їхня діяльність розповсюджується на національному та місцевому рівнях у різних областях України.</a:t>
            </a:r>
          </a:p>
          <a:p>
            <a:pPr>
              <a:spcBef>
                <a:spcPts val="600"/>
              </a:spcBef>
            </a:pPr>
            <a:r>
              <a:rPr lang="uk-UA" sz="2800" b="1" dirty="0">
                <a:solidFill>
                  <a:srgbClr val="0062AE"/>
                </a:solidFill>
              </a:rPr>
              <a:t>НАІУ</a:t>
            </a:r>
            <a:r>
              <a:rPr lang="uk-UA" sz="1600" dirty="0"/>
              <a:t> – впливова та потужна організація, яка бере активну участь  у формуванні та реалізації державної політики в сфері прав людей з інвалідністю. Ми є активним учасником адвокаційних процесів, спрямованих на захист прав людей з інвалідністю, а також на забезпечення їхньої участі у відновленні країни та швидкому гуманітарному реагуванні.</a:t>
            </a:r>
          </a:p>
          <a:p>
            <a:pPr>
              <a:spcBef>
                <a:spcPts val="600"/>
              </a:spcBef>
            </a:pPr>
            <a:endParaRPr lang="uk-UA" sz="160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t>3</a:t>
            </a:fld>
            <a:endParaRPr lang="uk-UA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615268-B2B7-42C7-BB80-D9832DFD0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71465" cy="367620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82B4A9E-937B-482F-BD5E-CA925D278D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8" y="761035"/>
            <a:ext cx="1944628" cy="163982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E003CC6-4AE1-46C8-9694-EFFBFFAB4E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235" y="4342084"/>
            <a:ext cx="6468176" cy="2186789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74826F3-551E-4202-BF7C-D926A548E2B6}"/>
              </a:ext>
            </a:extLst>
          </p:cNvPr>
          <p:cNvSpPr/>
          <p:nvPr/>
        </p:nvSpPr>
        <p:spPr>
          <a:xfrm>
            <a:off x="3975234" y="3799335"/>
            <a:ext cx="6468177" cy="437221"/>
          </a:xfrm>
          <a:prstGeom prst="roundRect">
            <a:avLst/>
          </a:prstGeom>
          <a:ln w="28575">
            <a:solidFill>
              <a:srgbClr val="C7D4E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uk-UA" sz="2000" b="1">
                <a:solidFill>
                  <a:srgbClr val="0062AE"/>
                </a:solidFill>
              </a:rPr>
              <a:t>Об’єднанні для захисту прав людей!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D91A175-AE37-4916-A466-CD29E519DF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90542" y="670416"/>
            <a:ext cx="558213" cy="55821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0888E13-109D-4805-9693-991D0C7F08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90542" y="2204235"/>
            <a:ext cx="558213" cy="55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0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DE5ADE8-4C4F-45EB-87E7-41A4944E1E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Текст 20">
            <a:extLst>
              <a:ext uri="{FF2B5EF4-FFF2-40B4-BE49-F238E27FC236}">
                <a16:creationId xmlns:a16="http://schemas.microsoft.com/office/drawing/2014/main" id="{8DC13384-F935-4A57-A6F4-7422959A1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645" y="1400175"/>
            <a:ext cx="4591050" cy="481012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b="1">
                <a:solidFill>
                  <a:schemeClr val="bg1"/>
                </a:solidFill>
              </a:rPr>
              <a:t>Наші контакти: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1600">
                <a:solidFill>
                  <a:schemeClr val="bg1"/>
                </a:solidFill>
              </a:rPr>
              <a:t>Адреса: </a:t>
            </a:r>
            <a:br>
              <a:rPr lang="uk-UA" sz="1600">
                <a:solidFill>
                  <a:schemeClr val="bg1"/>
                </a:solidFill>
              </a:rPr>
            </a:br>
            <a:r>
              <a:rPr lang="uk-UA" sz="1800" b="1">
                <a:solidFill>
                  <a:schemeClr val="bg1"/>
                </a:solidFill>
              </a:rPr>
              <a:t>01054, м. Київ, вул. Рейтарська, 8/5А</a:t>
            </a:r>
            <a:endParaRPr lang="uk-UA" sz="1600" b="1">
              <a:solidFill>
                <a:schemeClr val="bg1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1600">
                <a:solidFill>
                  <a:schemeClr val="bg1"/>
                </a:solidFill>
              </a:rPr>
              <a:t>Телефон: </a:t>
            </a:r>
            <a:br>
              <a:rPr lang="uk-UA" sz="1600">
                <a:solidFill>
                  <a:schemeClr val="bg1"/>
                </a:solidFill>
              </a:rPr>
            </a:br>
            <a:r>
              <a:rPr lang="uk-UA" b="1">
                <a:solidFill>
                  <a:schemeClr val="bg1"/>
                </a:solidFill>
              </a:rPr>
              <a:t>+380 44 279 6182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1600">
                <a:solidFill>
                  <a:schemeClr val="bg1"/>
                </a:solidFill>
              </a:rPr>
              <a:t>Телефон для звернень та скарг: </a:t>
            </a:r>
            <a:br>
              <a:rPr lang="uk-UA" sz="1600">
                <a:solidFill>
                  <a:schemeClr val="bg1"/>
                </a:solidFill>
              </a:rPr>
            </a:br>
            <a:r>
              <a:rPr lang="uk-UA" b="1">
                <a:solidFill>
                  <a:schemeClr val="bg1"/>
                </a:solidFill>
              </a:rPr>
              <a:t>+380 44 279 6174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1600">
                <a:solidFill>
                  <a:schemeClr val="bg1"/>
                </a:solidFill>
              </a:rPr>
              <a:t>Телефон Гарячої лінії з надання </a:t>
            </a:r>
            <a:br>
              <a:rPr lang="uk-UA" sz="1600">
                <a:solidFill>
                  <a:schemeClr val="bg1"/>
                </a:solidFill>
              </a:rPr>
            </a:br>
            <a:r>
              <a:rPr lang="uk-UA" sz="1600">
                <a:solidFill>
                  <a:schemeClr val="bg1"/>
                </a:solidFill>
              </a:rPr>
              <a:t>правничої допомоги: </a:t>
            </a:r>
            <a:br>
              <a:rPr lang="uk-UA" sz="1600">
                <a:solidFill>
                  <a:schemeClr val="bg1"/>
                </a:solidFill>
              </a:rPr>
            </a:br>
            <a:r>
              <a:rPr lang="uk-UA" b="1">
                <a:solidFill>
                  <a:schemeClr val="bg1"/>
                </a:solidFill>
              </a:rPr>
              <a:t>+380 50 905 0795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1600">
                <a:solidFill>
                  <a:schemeClr val="bg1"/>
                </a:solidFill>
              </a:rPr>
              <a:t>Електронна пошта: </a:t>
            </a:r>
            <a:br>
              <a:rPr lang="uk-UA" sz="1600">
                <a:solidFill>
                  <a:schemeClr val="bg1"/>
                </a:solidFill>
              </a:rPr>
            </a:br>
            <a:r>
              <a:rPr lang="uk-UA" b="1">
                <a:solidFill>
                  <a:schemeClr val="bg1"/>
                </a:solidFill>
              </a:rPr>
              <a:t>office-naiu@ukr.net</a:t>
            </a:r>
            <a:endParaRPr lang="uk-UA" sz="1600" b="1">
              <a:solidFill>
                <a:schemeClr val="bg1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4</a:t>
            </a:fld>
            <a:endParaRPr lang="uk-UA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2C8A668-B7C3-434E-98CB-E637E168F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23" y="992201"/>
            <a:ext cx="3701115" cy="3121002"/>
          </a:xfrm>
          <a:prstGeom prst="rect">
            <a:avLst/>
          </a:prstGeom>
        </p:spPr>
      </p:pic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C3329837-2C52-4675-A188-02A98638D1F4}"/>
              </a:ext>
            </a:extLst>
          </p:cNvPr>
          <p:cNvGrpSpPr/>
          <p:nvPr/>
        </p:nvGrpSpPr>
        <p:grpSpPr>
          <a:xfrm>
            <a:off x="6501261" y="2005017"/>
            <a:ext cx="535780" cy="547685"/>
            <a:chOff x="6501261" y="2043117"/>
            <a:chExt cx="535780" cy="547685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23CC1C62-50D6-4D6F-80EF-3B017E5BF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01261" y="2043117"/>
              <a:ext cx="535780" cy="535780"/>
            </a:xfrm>
            <a:prstGeom prst="rect">
              <a:avLst/>
            </a:prstGeom>
          </p:spPr>
        </p:pic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888A48C6-A631-4500-AE50-A7C5A85510B8}"/>
                </a:ext>
              </a:extLst>
            </p:cNvPr>
            <p:cNvSpPr/>
            <p:nvPr/>
          </p:nvSpPr>
          <p:spPr>
            <a:xfrm>
              <a:off x="6501261" y="2055022"/>
              <a:ext cx="535780" cy="535780"/>
            </a:xfrm>
            <a:prstGeom prst="roundRect">
              <a:avLst>
                <a:gd name="adj" fmla="val 12222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862016FE-71D1-471B-9935-01574EB76B73}"/>
              </a:ext>
            </a:extLst>
          </p:cNvPr>
          <p:cNvGrpSpPr/>
          <p:nvPr/>
        </p:nvGrpSpPr>
        <p:grpSpPr>
          <a:xfrm>
            <a:off x="6501261" y="2845597"/>
            <a:ext cx="535780" cy="535780"/>
            <a:chOff x="6501261" y="2845597"/>
            <a:chExt cx="535780" cy="535780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E82C5153-0BDB-420E-9A1C-59884A943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01261" y="2845597"/>
              <a:ext cx="535780" cy="535780"/>
            </a:xfrm>
            <a:prstGeom prst="rect">
              <a:avLst/>
            </a:prstGeom>
          </p:spPr>
        </p:pic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9A7A10E-0C7D-4E08-8DE7-90F2B9F91208}"/>
                </a:ext>
              </a:extLst>
            </p:cNvPr>
            <p:cNvSpPr/>
            <p:nvPr/>
          </p:nvSpPr>
          <p:spPr>
            <a:xfrm>
              <a:off x="6501261" y="2845597"/>
              <a:ext cx="535780" cy="535780"/>
            </a:xfrm>
            <a:prstGeom prst="roundRect">
              <a:avLst>
                <a:gd name="adj" fmla="val 12222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3C367C2A-EDC2-4D05-99E3-62302257D7EA}"/>
              </a:ext>
            </a:extLst>
          </p:cNvPr>
          <p:cNvGrpSpPr/>
          <p:nvPr/>
        </p:nvGrpSpPr>
        <p:grpSpPr>
          <a:xfrm>
            <a:off x="6501261" y="3683797"/>
            <a:ext cx="535780" cy="535780"/>
            <a:chOff x="6501261" y="3683797"/>
            <a:chExt cx="535780" cy="535780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9CDB670C-F440-46DE-A379-10455DDFC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01261" y="3683797"/>
              <a:ext cx="535780" cy="535780"/>
            </a:xfrm>
            <a:prstGeom prst="rect">
              <a:avLst/>
            </a:prstGeom>
          </p:spPr>
        </p:pic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6020AD28-2791-4DDC-8310-D4EBE686F062}"/>
                </a:ext>
              </a:extLst>
            </p:cNvPr>
            <p:cNvSpPr/>
            <p:nvPr/>
          </p:nvSpPr>
          <p:spPr>
            <a:xfrm>
              <a:off x="6501261" y="3683797"/>
              <a:ext cx="535780" cy="535780"/>
            </a:xfrm>
            <a:prstGeom prst="roundRect">
              <a:avLst>
                <a:gd name="adj" fmla="val 12222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CD33E499-1906-4EB9-A6C0-F95DF5722C5B}"/>
              </a:ext>
            </a:extLst>
          </p:cNvPr>
          <p:cNvGrpSpPr/>
          <p:nvPr/>
        </p:nvGrpSpPr>
        <p:grpSpPr>
          <a:xfrm>
            <a:off x="6501261" y="4588672"/>
            <a:ext cx="535780" cy="535780"/>
            <a:chOff x="6501261" y="4588672"/>
            <a:chExt cx="535780" cy="535780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99EFBB0E-EFB7-4FCB-A2BA-992F36D94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01261" y="4588672"/>
              <a:ext cx="535780" cy="535780"/>
            </a:xfrm>
            <a:prstGeom prst="rect">
              <a:avLst/>
            </a:prstGeom>
          </p:spPr>
        </p:pic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EA7FD08F-8593-46A7-960B-F356F784BE0F}"/>
                </a:ext>
              </a:extLst>
            </p:cNvPr>
            <p:cNvSpPr/>
            <p:nvPr/>
          </p:nvSpPr>
          <p:spPr>
            <a:xfrm>
              <a:off x="6501261" y="4588672"/>
              <a:ext cx="535780" cy="535780"/>
            </a:xfrm>
            <a:prstGeom prst="roundRect">
              <a:avLst>
                <a:gd name="adj" fmla="val 12222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5CD07375-548A-413B-A2E4-051B80A52461}"/>
              </a:ext>
            </a:extLst>
          </p:cNvPr>
          <p:cNvGrpSpPr/>
          <p:nvPr/>
        </p:nvGrpSpPr>
        <p:grpSpPr>
          <a:xfrm>
            <a:off x="6501261" y="5635235"/>
            <a:ext cx="535780" cy="536967"/>
            <a:chOff x="6501261" y="5635235"/>
            <a:chExt cx="535780" cy="536967"/>
          </a:xfrm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D8C55B04-78A7-4674-BC61-CA26E0E5B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501261" y="5635235"/>
              <a:ext cx="535780" cy="535780"/>
            </a:xfrm>
            <a:prstGeom prst="rect">
              <a:avLst/>
            </a:prstGeom>
          </p:spPr>
        </p:pic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A568209F-59DA-4C38-9ADD-502642E7CAA9}"/>
                </a:ext>
              </a:extLst>
            </p:cNvPr>
            <p:cNvSpPr/>
            <p:nvPr/>
          </p:nvSpPr>
          <p:spPr>
            <a:xfrm>
              <a:off x="6501261" y="5636422"/>
              <a:ext cx="535780" cy="535780"/>
            </a:xfrm>
            <a:prstGeom prst="roundRect">
              <a:avLst>
                <a:gd name="adj" fmla="val 12222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61E316-2047-4DFC-A202-54D8BAD980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336" y="4448756"/>
            <a:ext cx="1411227" cy="17190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C84CB0-293A-444B-BF7F-8089338CCD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00" y="4451940"/>
            <a:ext cx="1411227" cy="17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23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k-UA" dirty="0">
                <a:solidFill>
                  <a:srgbClr val="0062AE"/>
                </a:solidFill>
              </a:rPr>
              <a:t>У межах діяльності ми: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C49305E1-5EDB-42AE-9EC3-8FE3B168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4780" y="4373860"/>
            <a:ext cx="2978143" cy="1765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1400"/>
              <a:t>Співпрацюємо з міжнародними організаціями, Агенціями ООН, системою кластерної координації гуманітарної діяльності УВКБ ООН, гуманітарними організаціями для адвокації прав людей з інвалідністю в питаннях відновлення та швидкого гуманітарного реагування.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5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A42B2E5-425E-4E15-BB13-F610E0EAB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3E541A0-E674-4ED2-874C-4E0C61653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690086"/>
              </p:ext>
            </p:extLst>
          </p:nvPr>
        </p:nvGraphicFramePr>
        <p:xfrm>
          <a:off x="1489075" y="1704975"/>
          <a:ext cx="5454650" cy="447198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454650">
                  <a:extLst>
                    <a:ext uri="{9D8B030D-6E8A-4147-A177-3AD203B41FA5}">
                      <a16:colId xmlns:a16="http://schemas.microsoft.com/office/drawing/2014/main" val="1155465960"/>
                    </a:ext>
                  </a:extLst>
                </a:gridCol>
              </a:tblGrid>
              <a:tr h="638855">
                <a:tc>
                  <a:txBody>
                    <a:bodyPr/>
                    <a:lstStyle/>
                    <a:p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АДВОКАТУЄМО ПРАВА ЛЮДЕЙ З ІНВАЛІДНІСТЮ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2696732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НАДАЄМО ЮРИДИЧНІ КОНСУЛЬТАЦІЇ </a:t>
                      </a:r>
                      <a:b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</a:br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ТА ІНСТИТУЦІЙНУ ПІДТРИМКУ</a:t>
                      </a:r>
                      <a:endParaRPr lang="uk-UA" sz="1600" b="1" baseline="0" noProof="0" dirty="0">
                        <a:solidFill>
                          <a:srgbClr val="878D9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1033401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ПРОВОДИМО ТРЕНІНГИ ТА НАВЧАННЯ</a:t>
                      </a:r>
                      <a:endParaRPr lang="uk-UA" sz="1600" b="1" baseline="0" noProof="0" dirty="0">
                        <a:solidFill>
                          <a:srgbClr val="878D9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467672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ЗАБЕЗПЕЧУЄМО ГУМАНІТАРНОЮ ДОПОМОГОЮ</a:t>
                      </a:r>
                      <a:endParaRPr lang="uk-UA" sz="1600" b="1" baseline="0" noProof="0" dirty="0">
                        <a:solidFill>
                          <a:srgbClr val="878D9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0554666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АНАЛІЗУЄМО НАЦІОНАЛЬНЕ ЗАКОНОДАВСТВО </a:t>
                      </a:r>
                      <a:b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</a:br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ЩОДО ПРАВ ЛЮДЕЙ З ІНВАЛІДНІСТЮ</a:t>
                      </a:r>
                      <a:endParaRPr lang="uk-UA" sz="1600" b="1" baseline="0" noProof="0" dirty="0">
                        <a:solidFill>
                          <a:srgbClr val="878D9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914508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ВИВЧАЄМО МІЖНАРОДНИЙ ДОСВІД У СФЕРІ СОЦІАЛЬНОЇ ТА ПРАВОВОЇ ЗАХИЩЕНОСТІ ЛЮДЕЙ З ІНВАЛІДНІСТЮ</a:t>
                      </a:r>
                      <a:endParaRPr lang="uk-UA" sz="1600" b="1" baseline="0" noProof="0" dirty="0">
                        <a:solidFill>
                          <a:srgbClr val="878D9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959706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u="none" strike="noStrike" kern="1200" baseline="0" noProof="0" dirty="0">
                          <a:solidFill>
                            <a:srgbClr val="878D91"/>
                          </a:solidFill>
                        </a:rPr>
                        <a:t>РОЗРОБЛЯЄМО ТА НАДАЄМО ДЕРЖАВНИМ ІНСТИТУЦІЯМ ПРОПОЗИЦІЇ ЩОДО ВДОСКОНАЛЕННЯ ЗАКОНОДАВСТВА</a:t>
                      </a:r>
                      <a:endParaRPr lang="uk-UA" sz="1600" b="1" baseline="0" noProof="0" dirty="0">
                        <a:solidFill>
                          <a:srgbClr val="878D9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6636746"/>
                  </a:ext>
                </a:extLst>
              </a:tr>
            </a:tbl>
          </a:graphicData>
        </a:graphic>
      </p:graphicFrame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9F362BF0-6511-4EA2-A668-188FCC1D76C2}"/>
              </a:ext>
            </a:extLst>
          </p:cNvPr>
          <p:cNvGrpSpPr/>
          <p:nvPr/>
        </p:nvGrpSpPr>
        <p:grpSpPr>
          <a:xfrm>
            <a:off x="838200" y="1752600"/>
            <a:ext cx="535780" cy="535780"/>
            <a:chOff x="838200" y="1752600"/>
            <a:chExt cx="535780" cy="53578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BE7A4A18-9AF7-46FE-A116-DBD78E990AB8}"/>
                </a:ext>
              </a:extLst>
            </p:cNvPr>
            <p:cNvSpPr/>
            <p:nvPr/>
          </p:nvSpPr>
          <p:spPr>
            <a:xfrm>
              <a:off x="838200" y="1752600"/>
              <a:ext cx="535780" cy="535780"/>
            </a:xfrm>
            <a:prstGeom prst="roundRect">
              <a:avLst>
                <a:gd name="adj" fmla="val 12222"/>
              </a:avLst>
            </a:prstGeom>
            <a:solidFill>
              <a:srgbClr val="7199D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24D912BD-25EF-4CDD-BEF2-35462CEA5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8200" y="1752600"/>
              <a:ext cx="535780" cy="535780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6F8D48CE-17A7-4D19-AC03-BCF4250E49CF}"/>
              </a:ext>
            </a:extLst>
          </p:cNvPr>
          <p:cNvGrpSpPr/>
          <p:nvPr/>
        </p:nvGrpSpPr>
        <p:grpSpPr>
          <a:xfrm>
            <a:off x="838200" y="2391964"/>
            <a:ext cx="535780" cy="539353"/>
            <a:chOff x="838200" y="2391964"/>
            <a:chExt cx="535780" cy="53935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7F118ED3-2B0E-4C25-9CAD-C6AA473F833C}"/>
                </a:ext>
              </a:extLst>
            </p:cNvPr>
            <p:cNvSpPr/>
            <p:nvPr/>
          </p:nvSpPr>
          <p:spPr>
            <a:xfrm>
              <a:off x="838200" y="2395537"/>
              <a:ext cx="535780" cy="535780"/>
            </a:xfrm>
            <a:prstGeom prst="roundRect">
              <a:avLst>
                <a:gd name="adj" fmla="val 12222"/>
              </a:avLst>
            </a:prstGeom>
            <a:solidFill>
              <a:srgbClr val="7199D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C5D9B58C-5846-4048-AECC-9F2FB515C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8200" y="2391964"/>
              <a:ext cx="535780" cy="535780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32863B16-49EF-4792-B4DF-840F8AA51511}"/>
              </a:ext>
            </a:extLst>
          </p:cNvPr>
          <p:cNvGrpSpPr/>
          <p:nvPr/>
        </p:nvGrpSpPr>
        <p:grpSpPr>
          <a:xfrm>
            <a:off x="837410" y="3038475"/>
            <a:ext cx="536570" cy="535781"/>
            <a:chOff x="837410" y="3038475"/>
            <a:chExt cx="536570" cy="535781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DDCA89FC-C30B-4865-9F0F-C87A95F43AD2}"/>
                </a:ext>
              </a:extLst>
            </p:cNvPr>
            <p:cNvSpPr/>
            <p:nvPr/>
          </p:nvSpPr>
          <p:spPr>
            <a:xfrm>
              <a:off x="838200" y="3038475"/>
              <a:ext cx="535780" cy="535780"/>
            </a:xfrm>
            <a:prstGeom prst="roundRect">
              <a:avLst>
                <a:gd name="adj" fmla="val 12222"/>
              </a:avLst>
            </a:prstGeom>
            <a:solidFill>
              <a:srgbClr val="7199D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878E82D6-342C-427F-8A80-384CA7D09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37410" y="3038476"/>
              <a:ext cx="535780" cy="535780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D6FC701-C87B-4472-B933-B109DE905268}"/>
              </a:ext>
            </a:extLst>
          </p:cNvPr>
          <p:cNvGrpSpPr/>
          <p:nvPr/>
        </p:nvGrpSpPr>
        <p:grpSpPr>
          <a:xfrm>
            <a:off x="837410" y="3681413"/>
            <a:ext cx="536570" cy="535781"/>
            <a:chOff x="837410" y="3681413"/>
            <a:chExt cx="536570" cy="535781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C0DB6130-B56A-4619-B178-E3030674572A}"/>
                </a:ext>
              </a:extLst>
            </p:cNvPr>
            <p:cNvSpPr/>
            <p:nvPr/>
          </p:nvSpPr>
          <p:spPr>
            <a:xfrm>
              <a:off x="838200" y="3681413"/>
              <a:ext cx="535780" cy="535780"/>
            </a:xfrm>
            <a:prstGeom prst="roundRect">
              <a:avLst>
                <a:gd name="adj" fmla="val 12222"/>
              </a:avLst>
            </a:prstGeom>
            <a:solidFill>
              <a:srgbClr val="7199D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BC2491B2-5848-411B-A472-B54ADF186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37410" y="3681414"/>
              <a:ext cx="535780" cy="535780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BDB8E7B-B6E3-4F62-BF3C-C588513D5E4A}"/>
              </a:ext>
            </a:extLst>
          </p:cNvPr>
          <p:cNvGrpSpPr/>
          <p:nvPr/>
        </p:nvGrpSpPr>
        <p:grpSpPr>
          <a:xfrm>
            <a:off x="837410" y="4324350"/>
            <a:ext cx="536570" cy="535781"/>
            <a:chOff x="837410" y="4324350"/>
            <a:chExt cx="536570" cy="535781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78C3156F-50D4-49DC-944C-BAA5ACF19E32}"/>
                </a:ext>
              </a:extLst>
            </p:cNvPr>
            <p:cNvSpPr/>
            <p:nvPr/>
          </p:nvSpPr>
          <p:spPr>
            <a:xfrm>
              <a:off x="838200" y="4324351"/>
              <a:ext cx="535780" cy="535780"/>
            </a:xfrm>
            <a:prstGeom prst="roundRect">
              <a:avLst>
                <a:gd name="adj" fmla="val 12222"/>
              </a:avLst>
            </a:prstGeom>
            <a:solidFill>
              <a:srgbClr val="7199D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381AC44-5026-467A-A685-C506B2D0E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37410" y="4324350"/>
              <a:ext cx="535781" cy="535781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FFF8E64-BABC-4070-BDCE-17321B54223E}"/>
              </a:ext>
            </a:extLst>
          </p:cNvPr>
          <p:cNvGrpSpPr/>
          <p:nvPr/>
        </p:nvGrpSpPr>
        <p:grpSpPr>
          <a:xfrm>
            <a:off x="837410" y="4967288"/>
            <a:ext cx="536570" cy="535782"/>
            <a:chOff x="837410" y="4967288"/>
            <a:chExt cx="536570" cy="535782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D2189D3C-07D2-4597-A6DE-2E24A28D7296}"/>
                </a:ext>
              </a:extLst>
            </p:cNvPr>
            <p:cNvSpPr/>
            <p:nvPr/>
          </p:nvSpPr>
          <p:spPr>
            <a:xfrm>
              <a:off x="838200" y="4967289"/>
              <a:ext cx="535780" cy="535780"/>
            </a:xfrm>
            <a:prstGeom prst="roundRect">
              <a:avLst>
                <a:gd name="adj" fmla="val 12222"/>
              </a:avLst>
            </a:prstGeom>
            <a:solidFill>
              <a:srgbClr val="7199D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7D8F4262-B7E2-4FC3-B808-6D4DF5658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37410" y="4967288"/>
              <a:ext cx="535782" cy="535782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63D1AEC-65F3-433D-82C8-D844230AAA99}"/>
              </a:ext>
            </a:extLst>
          </p:cNvPr>
          <p:cNvGrpSpPr/>
          <p:nvPr/>
        </p:nvGrpSpPr>
        <p:grpSpPr>
          <a:xfrm>
            <a:off x="837410" y="5610226"/>
            <a:ext cx="536570" cy="535781"/>
            <a:chOff x="837410" y="5610226"/>
            <a:chExt cx="536570" cy="535781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70434C74-F798-48C5-A293-BF3070A7B1CF}"/>
                </a:ext>
              </a:extLst>
            </p:cNvPr>
            <p:cNvSpPr/>
            <p:nvPr/>
          </p:nvSpPr>
          <p:spPr>
            <a:xfrm>
              <a:off x="838200" y="5610227"/>
              <a:ext cx="535780" cy="535780"/>
            </a:xfrm>
            <a:prstGeom prst="roundRect">
              <a:avLst>
                <a:gd name="adj" fmla="val 12222"/>
              </a:avLst>
            </a:prstGeom>
            <a:solidFill>
              <a:srgbClr val="7199D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F24F8F2-5A1B-47AD-AE01-D78C3D6BA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37410" y="5610226"/>
              <a:ext cx="535781" cy="535781"/>
            </a:xfrm>
            <a:prstGeom prst="rect">
              <a:avLst/>
            </a:prstGeom>
          </p:spPr>
        </p:pic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EFC9F4BB-3A7D-4F26-87DB-8C0C43830487}"/>
              </a:ext>
            </a:extLst>
          </p:cNvPr>
          <p:cNvGrpSpPr/>
          <p:nvPr/>
        </p:nvGrpSpPr>
        <p:grpSpPr>
          <a:xfrm>
            <a:off x="7296150" y="1704975"/>
            <a:ext cx="3406774" cy="2363788"/>
            <a:chOff x="7296150" y="1751013"/>
            <a:chExt cx="3406774" cy="2363788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7D12B717-9F45-4ADE-BB0D-58211B581903}"/>
                </a:ext>
              </a:extLst>
            </p:cNvPr>
            <p:cNvSpPr/>
            <p:nvPr/>
          </p:nvSpPr>
          <p:spPr>
            <a:xfrm>
              <a:off x="7296150" y="1751013"/>
              <a:ext cx="3406774" cy="2363788"/>
            </a:xfrm>
            <a:prstGeom prst="roundRect">
              <a:avLst>
                <a:gd name="adj" fmla="val 4852"/>
              </a:avLst>
            </a:prstGeom>
            <a:ln w="19050">
              <a:solidFill>
                <a:srgbClr val="C7D4EC"/>
              </a:solidFill>
            </a:ln>
          </p:spPr>
          <p:txBody>
            <a:bodyPr wrap="square" anchor="b">
              <a:noAutofit/>
            </a:bodyPr>
            <a:lstStyle/>
            <a:p>
              <a:pPr algn="ctr"/>
              <a:r>
                <a:rPr lang="uk-UA" sz="1400"/>
                <a:t>Ми є частиною міжнародного громадського руху людей з інвалідністю та членами European Disability Forum</a:t>
              </a:r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61D5AF8-B879-4765-A942-ACB821DD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2974" y="1884908"/>
              <a:ext cx="1313126" cy="1483221"/>
            </a:xfrm>
            <a:prstGeom prst="rect">
              <a:avLst/>
            </a:prstGeom>
          </p:spPr>
        </p:pic>
      </p:grp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D3DFAB2-4632-4E56-9F13-623A98C6A4BA}"/>
              </a:ext>
            </a:extLst>
          </p:cNvPr>
          <p:cNvCxnSpPr>
            <a:cxnSpLocks/>
          </p:cNvCxnSpPr>
          <p:nvPr/>
        </p:nvCxnSpPr>
        <p:spPr>
          <a:xfrm>
            <a:off x="7600950" y="4402435"/>
            <a:ext cx="0" cy="1734047"/>
          </a:xfrm>
          <a:prstGeom prst="line">
            <a:avLst/>
          </a:prstGeom>
          <a:ln w="76200" cap="rnd">
            <a:solidFill>
              <a:srgbClr val="C7D4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729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3876675" cy="890588"/>
          </a:xfrm>
        </p:spPr>
        <p:txBody>
          <a:bodyPr anchor="t"/>
          <a:lstStyle/>
          <a:p>
            <a:r>
              <a:rPr lang="uk-UA"/>
              <a:t>Візія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C49305E1-5EDB-42AE-9EC3-8FE3B168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71625"/>
            <a:ext cx="4114800" cy="4471988"/>
          </a:xfrm>
        </p:spPr>
        <p:txBody>
          <a:bodyPr>
            <a:noAutofit/>
          </a:bodyPr>
          <a:lstStyle/>
          <a:p>
            <a:r>
              <a:rPr lang="uk-UA" sz="1600" dirty="0"/>
              <a:t>Мирна Україна, в якій люди з інвалідністю мають рівні права, можливості, включені в життя суспільства на рівні з іншими, де цінується людське різноманіття і є прагнення інклюзивного суспільства для всіх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6</a:t>
            </a:fld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C8FE5F-CFED-4FCF-8BB7-86F70DFC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21437"/>
            <a:ext cx="665441" cy="436563"/>
          </a:xfrm>
          <a:prstGeom prst="rect">
            <a:avLst/>
          </a:prstGeom>
        </p:spPr>
      </p:pic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sp>
        <p:nvSpPr>
          <p:cNvPr id="8" name="Заголовок 17">
            <a:extLst>
              <a:ext uri="{FF2B5EF4-FFF2-40B4-BE49-F238E27FC236}">
                <a16:creationId xmlns:a16="http://schemas.microsoft.com/office/drawing/2014/main" id="{D034CC20-5AAC-4311-B63D-A9B54C9BBA64}"/>
              </a:ext>
            </a:extLst>
          </p:cNvPr>
          <p:cNvSpPr txBox="1">
            <a:spLocks/>
          </p:cNvSpPr>
          <p:nvPr/>
        </p:nvSpPr>
        <p:spPr>
          <a:xfrm>
            <a:off x="6162675" y="681037"/>
            <a:ext cx="3876675" cy="8905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62A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/>
              <a:t>Місія</a:t>
            </a:r>
          </a:p>
        </p:txBody>
      </p:sp>
      <p:sp>
        <p:nvSpPr>
          <p:cNvPr id="9" name="Объект 18">
            <a:extLst>
              <a:ext uri="{FF2B5EF4-FFF2-40B4-BE49-F238E27FC236}">
                <a16:creationId xmlns:a16="http://schemas.microsoft.com/office/drawing/2014/main" id="{D7444041-1858-4587-BF75-BF5789549089}"/>
              </a:ext>
            </a:extLst>
          </p:cNvPr>
          <p:cNvSpPr txBox="1">
            <a:spLocks/>
          </p:cNvSpPr>
          <p:nvPr/>
        </p:nvSpPr>
        <p:spPr>
          <a:xfrm>
            <a:off x="6162675" y="1571625"/>
            <a:ext cx="3714749" cy="1123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/>
              <a:t>Відстоювати та просувати права людей з інвалідністю відповідно до Конвенції ООН про права осіб з інвалідністю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C4A5B6-4ABA-420C-9DBE-E9F90E9F1B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r="22395"/>
          <a:stretch/>
        </p:blipFill>
        <p:spPr>
          <a:xfrm>
            <a:off x="838200" y="2963112"/>
            <a:ext cx="4114800" cy="3458324"/>
          </a:xfrm>
          <a:prstGeom prst="roundRect">
            <a:avLst>
              <a:gd name="adj" fmla="val 5450"/>
            </a:avLst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44D062-B155-4F9F-B0F3-275DE9ED02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6442661" y="2559887"/>
            <a:ext cx="558213" cy="558213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40C567B-7A99-45C0-B43E-B58EF4A3E0EA}"/>
              </a:ext>
            </a:extLst>
          </p:cNvPr>
          <p:cNvSpPr/>
          <p:nvPr/>
        </p:nvSpPr>
        <p:spPr>
          <a:xfrm>
            <a:off x="6223585" y="2963111"/>
            <a:ext cx="4114799" cy="3458325"/>
          </a:xfrm>
          <a:prstGeom prst="roundRect">
            <a:avLst>
              <a:gd name="adj" fmla="val 4852"/>
            </a:avLst>
          </a:prstGeom>
          <a:ln w="19050">
            <a:solidFill>
              <a:srgbClr val="C7D4EC"/>
            </a:solidFill>
          </a:ln>
        </p:spPr>
        <p:txBody>
          <a:bodyPr wrap="square" anchor="t">
            <a:noAutofit/>
          </a:bodyPr>
          <a:lstStyle/>
          <a:p>
            <a:pPr marL="714375"/>
            <a:r>
              <a:rPr lang="uk-UA" sz="1600" b="1" dirty="0">
                <a:solidFill>
                  <a:srgbClr val="878D91"/>
                </a:solidFill>
              </a:rPr>
              <a:t>МИ РОБИМО ЦЕ ЧЕРЕЗ: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rgbClr val="0062AE"/>
              </a:buClr>
              <a:buSzPct val="120000"/>
              <a:buBlip>
                <a:blip r:embed="rId7"/>
              </a:buBlip>
            </a:pPr>
            <a:r>
              <a:rPr lang="uk-UA" sz="1400" dirty="0"/>
              <a:t>інституційну підтримку організацій людей з інвалідністю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rgbClr val="0062AE"/>
              </a:buClr>
              <a:buSzPct val="120000"/>
              <a:buBlip>
                <a:blip r:embed="rId7"/>
              </a:buBlip>
            </a:pPr>
            <a:r>
              <a:rPr lang="uk-UA" sz="1400" dirty="0"/>
              <a:t>програми розвитку та навчання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rgbClr val="0062AE"/>
              </a:buClr>
              <a:buSzPct val="120000"/>
              <a:buBlip>
                <a:blip r:embed="rId7"/>
              </a:buBlip>
            </a:pPr>
            <a:r>
              <a:rPr lang="uk-UA" sz="1400" dirty="0"/>
              <a:t>рівноправне партнерство між заінтересованими сторонами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rgbClr val="0062AE"/>
              </a:buClr>
              <a:buSzPct val="120000"/>
              <a:buBlip>
                <a:blip r:embed="rId7"/>
              </a:buBlip>
            </a:pPr>
            <a:r>
              <a:rPr lang="uk-UA" sz="1400" dirty="0"/>
              <a:t>представництво та </a:t>
            </a:r>
            <a:r>
              <a:rPr lang="uk-UA" sz="1400"/>
              <a:t>захист прав </a:t>
            </a:r>
            <a:r>
              <a:rPr lang="uk-UA" sz="1400" dirty="0"/>
              <a:t>цільової групи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rgbClr val="0062AE"/>
              </a:buClr>
              <a:buSzPct val="120000"/>
              <a:buBlip>
                <a:blip r:embed="rId7"/>
              </a:buBlip>
            </a:pPr>
            <a:r>
              <a:rPr lang="uk-UA" sz="1400" dirty="0"/>
              <a:t>включення питань інвалідності в гуманітарне реагування та політику відновлення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rgbClr val="0062AE"/>
              </a:buClr>
              <a:buSzPct val="120000"/>
              <a:buBlip>
                <a:blip r:embed="rId7"/>
              </a:buBlip>
            </a:pPr>
            <a:r>
              <a:rPr lang="uk-UA" sz="1400" dirty="0"/>
              <a:t>формування позитивного ставлення суспільства до ролі та внеску людей з інвалідністю у розвиток суспільства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rgbClr val="0062AE"/>
              </a:buClr>
              <a:buSzPct val="120000"/>
              <a:buBlip>
                <a:blip r:embed="rId7"/>
              </a:buBlip>
            </a:pPr>
            <a:r>
              <a:rPr lang="uk-UA" sz="1400" dirty="0"/>
              <a:t>моніторинг виконання Конвенції ООН про права осіб з інвалідністю в Україні</a:t>
            </a:r>
          </a:p>
        </p:txBody>
      </p:sp>
    </p:spTree>
    <p:extLst>
      <p:ext uri="{BB962C8B-B14F-4D97-AF65-F5344CB8AC3E}">
        <p14:creationId xmlns:p14="http://schemas.microsoft.com/office/powerpoint/2010/main" val="3228967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3876675" cy="890588"/>
          </a:xfrm>
        </p:spPr>
        <p:txBody>
          <a:bodyPr anchor="t"/>
          <a:lstStyle/>
          <a:p>
            <a:r>
              <a:rPr lang="uk-UA"/>
              <a:t>Наші цінності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C49305E1-5EDB-42AE-9EC3-8FE3B168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71625"/>
            <a:ext cx="5257799" cy="4019550"/>
          </a:xfrm>
        </p:spPr>
        <p:txBody>
          <a:bodyPr numCol="1" spcCol="180000">
            <a:noAutofit/>
          </a:bodyPr>
          <a:lstStyle/>
          <a:p>
            <a:pPr marL="266700" indent="-266700">
              <a:buBlip>
                <a:blip r:embed="rId2"/>
              </a:buBlip>
            </a:pPr>
            <a:r>
              <a:rPr lang="uk-UA" sz="1800" b="1" dirty="0">
                <a:solidFill>
                  <a:srgbClr val="878D91"/>
                </a:solidFill>
              </a:rPr>
              <a:t>ІНКЛЮЗИВНІСТЬ ТА РІЗНОМАНІТТЯ</a:t>
            </a:r>
          </a:p>
          <a:p>
            <a:pPr>
              <a:spcBef>
                <a:spcPts val="200"/>
              </a:spcBef>
            </a:pPr>
            <a:r>
              <a:rPr lang="uk-UA" sz="1400" dirty="0"/>
              <a:t>Ми впроваджуємо </a:t>
            </a:r>
            <a:r>
              <a:rPr lang="uk-UA" sz="1400" dirty="0" err="1"/>
              <a:t>проєкти</a:t>
            </a:r>
            <a:r>
              <a:rPr lang="uk-UA" sz="1400" dirty="0"/>
              <a:t> та ініціативи, які сприяють побудові інклюзивного суспільства; розглядаємо інвалідність, як частину людського різноманіття.</a:t>
            </a:r>
          </a:p>
          <a:p>
            <a:pPr marL="266700" indent="-266700">
              <a:buBlip>
                <a:blip r:embed="rId2"/>
              </a:buBlip>
            </a:pPr>
            <a:r>
              <a:rPr lang="uk-UA" sz="1800" b="1" dirty="0">
                <a:solidFill>
                  <a:srgbClr val="878D91"/>
                </a:solidFill>
              </a:rPr>
              <a:t>ПАРТНЕРСТВО</a:t>
            </a:r>
          </a:p>
          <a:p>
            <a:pPr>
              <a:spcBef>
                <a:spcPts val="200"/>
              </a:spcBef>
            </a:pPr>
            <a:r>
              <a:rPr lang="uk-UA" sz="1400" dirty="0"/>
              <a:t>Ми цінує внесок кожної та кожного; переконані, що тільки об’єднавшись та діючи спільно, члени та партнери НАІУ можуть відігравати значну роль у відстоюванні прав людей з інвалідністю. Ми прагнемо працювати і навчатись з усіма, хто підтримує нашу мету.</a:t>
            </a:r>
          </a:p>
          <a:p>
            <a:pPr marL="266700" indent="-266700">
              <a:buBlip>
                <a:blip r:embed="rId2"/>
              </a:buBlip>
            </a:pPr>
            <a:r>
              <a:rPr lang="uk-UA" sz="1800" b="1" dirty="0">
                <a:solidFill>
                  <a:srgbClr val="878D91"/>
                </a:solidFill>
              </a:rPr>
              <a:t>УЧАСТЬ</a:t>
            </a:r>
          </a:p>
          <a:p>
            <a:pPr>
              <a:spcBef>
                <a:spcPts val="200"/>
              </a:spcBef>
            </a:pPr>
            <a:r>
              <a:rPr lang="uk-UA" sz="1400" dirty="0"/>
              <a:t>Ми прагнемо, щоб голос людей з інвалідністю був помітним і почутим на національному і місцевому рівнях в процесах ухвалення рішень, що їх стосуються. Ми базуємо нашу діяльність на європейських цінностях і правах людини, в тому числі в питаннях відновлення та розбудови України. Ми відстоюємо дотримання основних гуманітарних принципів при наданні гуманітарної допомоги та формуванні політики.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7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sp>
        <p:nvSpPr>
          <p:cNvPr id="13" name="Объект 18">
            <a:extLst>
              <a:ext uri="{FF2B5EF4-FFF2-40B4-BE49-F238E27FC236}">
                <a16:creationId xmlns:a16="http://schemas.microsoft.com/office/drawing/2014/main" id="{993AAFAE-1362-4340-99BF-890EBCEED179}"/>
              </a:ext>
            </a:extLst>
          </p:cNvPr>
          <p:cNvSpPr txBox="1">
            <a:spLocks/>
          </p:cNvSpPr>
          <p:nvPr/>
        </p:nvSpPr>
        <p:spPr>
          <a:xfrm>
            <a:off x="6524626" y="1571625"/>
            <a:ext cx="4388354" cy="4019550"/>
          </a:xfrm>
          <a:prstGeom prst="rect">
            <a:avLst/>
          </a:prstGeom>
        </p:spPr>
        <p:txBody>
          <a:bodyPr vert="horz" lIns="91440" tIns="45720" rIns="91440" bIns="45720" numCol="1" spcCol="18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buFont typeface="Arial" panose="020B0604020202020204" pitchFamily="34" charset="0"/>
              <a:buBlip>
                <a:blip r:embed="rId2"/>
              </a:buBlip>
            </a:pPr>
            <a:r>
              <a:rPr lang="uk-UA" sz="1800" b="1" dirty="0">
                <a:solidFill>
                  <a:srgbClr val="878D91"/>
                </a:solidFill>
              </a:rPr>
              <a:t>ДОСТУПНІСТЬ</a:t>
            </a:r>
          </a:p>
          <a:p>
            <a:pPr>
              <a:spcBef>
                <a:spcPts val="200"/>
              </a:spcBef>
            </a:pPr>
            <a:r>
              <a:rPr lang="uk-UA" sz="1400" dirty="0"/>
              <a:t>Ми прагнемо створити доступний, безпечний, недискримінаційний світ для всіх. Ми просуваємо принципи доступності і універсального дизайну як фундаментальні в питаннях побудови інклюзивного суспільства.</a:t>
            </a:r>
          </a:p>
          <a:p>
            <a:pPr marL="266700" indent="-266700">
              <a:buFont typeface="Arial" panose="020B0604020202020204" pitchFamily="34" charset="0"/>
              <a:buBlip>
                <a:blip r:embed="rId2"/>
              </a:buBlip>
            </a:pPr>
            <a:r>
              <a:rPr lang="uk-UA" sz="1800" b="1" dirty="0">
                <a:solidFill>
                  <a:srgbClr val="878D91"/>
                </a:solidFill>
              </a:rPr>
              <a:t>ГЕНДЕРНА РІВНІСТЬ</a:t>
            </a:r>
          </a:p>
          <a:p>
            <a:pPr>
              <a:spcBef>
                <a:spcPts val="200"/>
              </a:spcBef>
            </a:pPr>
            <a:r>
              <a:rPr lang="uk-UA" sz="1400" dirty="0"/>
              <a:t>Ми розглядаємо проблеми через гендерну призму прав людини та інвалідність; ми залучаємо суспільство до боротьби зі стереотипами та міфами про жінок з інвалідністю; пропагуємо соціальну та економічну інтеграцію жінок з інвалідністю; відстоюємо залучення жінок з інвалідністю до феміністичного руху.</a:t>
            </a:r>
          </a:p>
          <a:p>
            <a:pPr marL="266700" indent="-266700">
              <a:buFont typeface="Arial" panose="020B0604020202020204" pitchFamily="34" charset="0"/>
              <a:buBlip>
                <a:blip r:embed="rId2"/>
              </a:buBlip>
            </a:pPr>
            <a:r>
              <a:rPr lang="uk-UA" sz="1800" b="1" dirty="0">
                <a:solidFill>
                  <a:srgbClr val="878D91"/>
                </a:solidFill>
              </a:rPr>
              <a:t>НЕЗАЛЕЖНІСТЬ</a:t>
            </a:r>
          </a:p>
          <a:p>
            <a:pPr>
              <a:spcBef>
                <a:spcPts val="200"/>
              </a:spcBef>
            </a:pPr>
            <a:r>
              <a:rPr lang="uk-UA" sz="1400" dirty="0"/>
              <a:t>Ми відстоюємо право людей з інвалідністю вибирати на рівні з іншими людьми своє місце проживання й те, де і з ким проживати; від інституцій – до спільного життя в громаді.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4B2942A-AC39-4057-802A-A6AD9483AFF5}"/>
              </a:ext>
            </a:extLst>
          </p:cNvPr>
          <p:cNvSpPr/>
          <p:nvPr/>
        </p:nvSpPr>
        <p:spPr>
          <a:xfrm>
            <a:off x="885826" y="5791200"/>
            <a:ext cx="8505824" cy="622300"/>
          </a:xfrm>
          <a:prstGeom prst="roundRect">
            <a:avLst>
              <a:gd name="adj" fmla="val 13166"/>
            </a:avLst>
          </a:prstGeom>
          <a:ln w="19050">
            <a:solidFill>
              <a:srgbClr val="C7D4EC"/>
            </a:solidFill>
          </a:ln>
        </p:spPr>
        <p:txBody>
          <a:bodyPr wrap="square" anchor="t">
            <a:noAutofit/>
          </a:bodyPr>
          <a:lstStyle/>
          <a:p>
            <a:pPr marL="361950"/>
            <a:endParaRPr lang="uk-UA" sz="140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6792181-E07E-4DEF-8C8F-A19E359BCC74}"/>
              </a:ext>
            </a:extLst>
          </p:cNvPr>
          <p:cNvGrpSpPr/>
          <p:nvPr/>
        </p:nvGrpSpPr>
        <p:grpSpPr>
          <a:xfrm>
            <a:off x="885825" y="5714998"/>
            <a:ext cx="1861356" cy="698502"/>
            <a:chOff x="962025" y="5657848"/>
            <a:chExt cx="1861356" cy="69850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AF9A18F-1ACE-4686-A5EA-6B8F17CF4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85850" y="5657848"/>
              <a:ext cx="419100" cy="392906"/>
            </a:xfrm>
            <a:prstGeom prst="rect">
              <a:avLst/>
            </a:prstGeom>
          </p:spPr>
        </p:pic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E8AF08F-4433-4262-9D04-BF137CE0BA39}"/>
                </a:ext>
              </a:extLst>
            </p:cNvPr>
            <p:cNvSpPr/>
            <p:nvPr/>
          </p:nvSpPr>
          <p:spPr>
            <a:xfrm>
              <a:off x="962025" y="5734050"/>
              <a:ext cx="1861356" cy="62230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anchor="ctr">
              <a:noAutofit/>
            </a:bodyPr>
            <a:lstStyle/>
            <a:p>
              <a:pPr algn="r"/>
              <a:r>
                <a:rPr lang="uk-UA" b="1" dirty="0">
                  <a:solidFill>
                    <a:srgbClr val="0062AE"/>
                  </a:solidFill>
                </a:rPr>
                <a:t>СТРАТЕГІЇ ТА ПОЛІТИКИ НАІУ</a:t>
              </a:r>
            </a:p>
          </p:txBody>
        </p: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09E5DEC-58DE-471E-B6F0-CD41E62B12AF}"/>
              </a:ext>
            </a:extLst>
          </p:cNvPr>
          <p:cNvSpPr/>
          <p:nvPr/>
        </p:nvSpPr>
        <p:spPr>
          <a:xfrm>
            <a:off x="3041148" y="5791200"/>
            <a:ext cx="5807578" cy="622300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noAutofit/>
          </a:bodyPr>
          <a:lstStyle/>
          <a:p>
            <a:r>
              <a:rPr lang="uk-UA" sz="1200"/>
              <a:t>Стратегії та політики НАІУ базуються на основних принципах і підходах, закладених у міжнародних та європейських документах з прав людини, а також у Конвенції ООН про права осіб з інвалідністю.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9CEDF93-7934-4134-90F9-6314DAFC3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26" y="5574505"/>
            <a:ext cx="987425" cy="987425"/>
          </a:xfrm>
          <a:prstGeom prst="roundRect">
            <a:avLst>
              <a:gd name="adj" fmla="val 7021"/>
            </a:avLst>
          </a:prstGeom>
          <a:ln w="19050">
            <a:solidFill>
              <a:srgbClr val="C7D4EC"/>
            </a:solidFill>
          </a:ln>
        </p:spPr>
      </p:pic>
    </p:spTree>
    <p:extLst>
      <p:ext uri="{BB962C8B-B14F-4D97-AF65-F5344CB8AC3E}">
        <p14:creationId xmlns:p14="http://schemas.microsoft.com/office/powerpoint/2010/main" val="782150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Объект 18">
            <a:extLst>
              <a:ext uri="{FF2B5EF4-FFF2-40B4-BE49-F238E27FC236}">
                <a16:creationId xmlns:a16="http://schemas.microsoft.com/office/drawing/2014/main" id="{20E2F2C9-2F32-498D-B2B7-D685DBCA6FA2}"/>
              </a:ext>
            </a:extLst>
          </p:cNvPr>
          <p:cNvSpPr txBox="1">
            <a:spLocks/>
          </p:cNvSpPr>
          <p:nvPr/>
        </p:nvSpPr>
        <p:spPr>
          <a:xfrm>
            <a:off x="838200" y="4402334"/>
            <a:ext cx="4743449" cy="1728788"/>
          </a:xfrm>
          <a:prstGeom prst="roundRect">
            <a:avLst>
              <a:gd name="adj" fmla="val 3686"/>
            </a:avLst>
          </a:prstGeom>
          <a:noFill/>
          <a:ln w="19050">
            <a:solidFill>
              <a:srgbClr val="B7BDC0"/>
            </a:solidFill>
          </a:ln>
        </p:spPr>
        <p:txBody>
          <a:bodyPr vert="horz" lIns="91440" tIns="90000" rIns="91440" bIns="9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5350"/>
            <a:r>
              <a:rPr lang="uk-UA" sz="1600" b="1">
                <a:solidFill>
                  <a:srgbClr val="878D91"/>
                </a:solidFill>
              </a:rPr>
              <a:t>ЕКСПЕРТНО-КОНСУЛЬТАЦІЙНА ПІДТРИМКА</a:t>
            </a:r>
          </a:p>
          <a:p>
            <a:r>
              <a:rPr lang="uk-UA" sz="1400"/>
              <a:t>НАІУ надає експертні та консультаційні послуги своїм членам, сприяючи ефективній реалізації проєктів та участі в обговореннях важливих питань. Консультації охоплюють теми доступності, незалежного життя, соціальних і реабілітаційних послуг.</a:t>
            </a:r>
            <a:endParaRPr lang="uk-UA" sz="1600"/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k-UA" dirty="0"/>
              <a:t>Діяльність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C49305E1-5EDB-42AE-9EC3-8FE3B168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1186"/>
            <a:ext cx="4743449" cy="2122885"/>
          </a:xfrm>
          <a:prstGeom prst="roundRect">
            <a:avLst>
              <a:gd name="adj" fmla="val 3686"/>
            </a:avLst>
          </a:prstGeom>
          <a:noFill/>
          <a:ln w="19050">
            <a:solidFill>
              <a:srgbClr val="B7BDC0"/>
            </a:solidFill>
          </a:ln>
        </p:spPr>
        <p:txBody>
          <a:bodyPr tIns="90000" bIns="90000">
            <a:noAutofit/>
          </a:bodyPr>
          <a:lstStyle/>
          <a:p>
            <a:pPr marL="895350"/>
            <a:r>
              <a:rPr lang="uk-UA" sz="1600" b="1">
                <a:solidFill>
                  <a:srgbClr val="878D91"/>
                </a:solidFill>
              </a:rPr>
              <a:t>ПІДГОТОВКА ЗАКОНОДАВЧИХ ПРОПОЗИЦІЙ</a:t>
            </a:r>
          </a:p>
          <a:p>
            <a:r>
              <a:rPr lang="uk-UA" sz="1400"/>
              <a:t>Ключовий напрям діяльності НАІУ – підготовка пропозицій до законодавства України для розширення прав і можливостей людей з інвалідністю та осіб похилого віку. Пропозиції, створені відповідно до принципів Конвенції ООН про права осіб з інвалідністю, обговорюються за принципом «Нічого для нас без нас», що забезпечує врахування їхніх інтересів у державній політиці.</a:t>
            </a:r>
          </a:p>
          <a:p>
            <a:endParaRPr lang="uk-UA" sz="140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8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sp>
        <p:nvSpPr>
          <p:cNvPr id="10" name="Объект 18">
            <a:extLst>
              <a:ext uri="{FF2B5EF4-FFF2-40B4-BE49-F238E27FC236}">
                <a16:creationId xmlns:a16="http://schemas.microsoft.com/office/drawing/2014/main" id="{119F681C-A8C8-4F5C-9EC2-81F58B94A8DD}"/>
              </a:ext>
            </a:extLst>
          </p:cNvPr>
          <p:cNvSpPr txBox="1">
            <a:spLocks/>
          </p:cNvSpPr>
          <p:nvPr/>
        </p:nvSpPr>
        <p:spPr>
          <a:xfrm>
            <a:off x="6162675" y="1881186"/>
            <a:ext cx="4448175" cy="2122885"/>
          </a:xfrm>
          <a:prstGeom prst="roundRect">
            <a:avLst>
              <a:gd name="adj" fmla="val 3686"/>
            </a:avLst>
          </a:prstGeom>
          <a:noFill/>
          <a:ln w="19050">
            <a:solidFill>
              <a:srgbClr val="B7BDC0"/>
            </a:solidFill>
          </a:ln>
        </p:spPr>
        <p:txBody>
          <a:bodyPr vert="horz" lIns="91440" tIns="90000" rIns="91440" bIns="9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5350"/>
            <a:r>
              <a:rPr lang="uk-UA" sz="1600" b="1">
                <a:solidFill>
                  <a:srgbClr val="878D91"/>
                </a:solidFill>
              </a:rPr>
              <a:t>ІНСТИТУЦІЙНА </a:t>
            </a:r>
            <a:br>
              <a:rPr lang="uk-UA" sz="1600" b="1">
                <a:solidFill>
                  <a:srgbClr val="878D91"/>
                </a:solidFill>
              </a:rPr>
            </a:br>
            <a:r>
              <a:rPr lang="uk-UA" sz="1600" b="1">
                <a:solidFill>
                  <a:srgbClr val="878D91"/>
                </a:solidFill>
              </a:rPr>
              <a:t>ПІДТРИМКА</a:t>
            </a:r>
          </a:p>
          <a:p>
            <a:r>
              <a:rPr lang="uk-UA" sz="1400"/>
              <a:t>Ми зміцнюємо спроможність організацій людей з інвалідністю, надаючи інституційну підтримку, мікрогранти та допомогу тим, хто постраждав від війни. Партнери НАІУ активно моніторять виконання Конвенції ООН про права осіб з інвалідністю.</a:t>
            </a:r>
            <a:endParaRPr lang="uk-UA" sz="1600"/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ED680E7F-210E-4F7E-BEA8-C9F47785517F}"/>
              </a:ext>
            </a:extLst>
          </p:cNvPr>
          <p:cNvGrpSpPr/>
          <p:nvPr/>
        </p:nvGrpSpPr>
        <p:grpSpPr>
          <a:xfrm>
            <a:off x="1033463" y="4226122"/>
            <a:ext cx="719137" cy="719137"/>
            <a:chOff x="1033463" y="4226122"/>
            <a:chExt cx="719137" cy="719137"/>
          </a:xfrm>
        </p:grpSpPr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EC238D82-B8A7-490A-8713-AADE9E3A06AB}"/>
                </a:ext>
              </a:extLst>
            </p:cNvPr>
            <p:cNvGrpSpPr/>
            <p:nvPr/>
          </p:nvGrpSpPr>
          <p:grpSpPr>
            <a:xfrm>
              <a:off x="1033463" y="4226122"/>
              <a:ext cx="719137" cy="719137"/>
              <a:chOff x="52388" y="4367213"/>
              <a:chExt cx="785812" cy="785812"/>
            </a:xfrm>
          </p:grpSpPr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8804F048-E2BC-4838-811F-801FD9EF42D1}"/>
                  </a:ext>
                </a:extLst>
              </p:cNvPr>
              <p:cNvSpPr/>
              <p:nvPr/>
            </p:nvSpPr>
            <p:spPr>
              <a:xfrm>
                <a:off x="52388" y="4367213"/>
                <a:ext cx="785812" cy="785812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rgbClr val="B7BD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4229E075-E82B-424F-BE57-75977633519B}"/>
                  </a:ext>
                </a:extLst>
              </p:cNvPr>
              <p:cNvSpPr/>
              <p:nvPr/>
            </p:nvSpPr>
            <p:spPr>
              <a:xfrm>
                <a:off x="115491" y="4430316"/>
                <a:ext cx="659606" cy="659606"/>
              </a:xfrm>
              <a:prstGeom prst="ellipse">
                <a:avLst/>
              </a:prstGeom>
              <a:solidFill>
                <a:srgbClr val="0062AE"/>
              </a:solidFill>
              <a:ln w="50800" cmpd="thickThin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6345AB0-52F6-4ADB-A566-E2F7BB517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25141" y="4351730"/>
              <a:ext cx="535780" cy="535780"/>
            </a:xfrm>
            <a:prstGeom prst="rect">
              <a:avLst/>
            </a:prstGeom>
          </p:spPr>
        </p:pic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EF74A000-22F6-48CE-8A39-765725B56AD0}"/>
              </a:ext>
            </a:extLst>
          </p:cNvPr>
          <p:cNvGrpSpPr/>
          <p:nvPr/>
        </p:nvGrpSpPr>
        <p:grpSpPr>
          <a:xfrm>
            <a:off x="1033463" y="1704975"/>
            <a:ext cx="719137" cy="719137"/>
            <a:chOff x="1033463" y="1704975"/>
            <a:chExt cx="719137" cy="71913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88BA3B46-A0C7-4D57-B383-24BFF32EBA71}"/>
                </a:ext>
              </a:extLst>
            </p:cNvPr>
            <p:cNvGrpSpPr/>
            <p:nvPr/>
          </p:nvGrpSpPr>
          <p:grpSpPr>
            <a:xfrm>
              <a:off x="1033463" y="1704975"/>
              <a:ext cx="719137" cy="719137"/>
              <a:chOff x="52388" y="4367213"/>
              <a:chExt cx="785812" cy="785812"/>
            </a:xfrm>
          </p:grpSpPr>
          <p:sp>
            <p:nvSpPr>
              <p:cNvPr id="9" name="Овал 8">
                <a:extLst>
                  <a:ext uri="{FF2B5EF4-FFF2-40B4-BE49-F238E27FC236}">
                    <a16:creationId xmlns:a16="http://schemas.microsoft.com/office/drawing/2014/main" id="{394A2E9D-739E-4334-B6F7-3688A8306CC0}"/>
                  </a:ext>
                </a:extLst>
              </p:cNvPr>
              <p:cNvSpPr/>
              <p:nvPr/>
            </p:nvSpPr>
            <p:spPr>
              <a:xfrm>
                <a:off x="52388" y="4367213"/>
                <a:ext cx="785812" cy="785812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rgbClr val="B7BD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3" name="Овал 2">
                <a:extLst>
                  <a:ext uri="{FF2B5EF4-FFF2-40B4-BE49-F238E27FC236}">
                    <a16:creationId xmlns:a16="http://schemas.microsoft.com/office/drawing/2014/main" id="{062CCA81-2C9E-43AB-9F79-52399A7F549A}"/>
                  </a:ext>
                </a:extLst>
              </p:cNvPr>
              <p:cNvSpPr/>
              <p:nvPr/>
            </p:nvSpPr>
            <p:spPr>
              <a:xfrm>
                <a:off x="115491" y="4430316"/>
                <a:ext cx="659606" cy="659606"/>
              </a:xfrm>
              <a:prstGeom prst="ellipse">
                <a:avLst/>
              </a:prstGeom>
              <a:solidFill>
                <a:srgbClr val="0062AE"/>
              </a:solidFill>
              <a:ln w="50800" cmpd="thickThin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829C175A-E5BB-4855-9AA6-C44DE4011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4190" y="1778200"/>
              <a:ext cx="535781" cy="535781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C9A4AE44-61C7-47F2-8BAB-75150A5C187F}"/>
              </a:ext>
            </a:extLst>
          </p:cNvPr>
          <p:cNvGrpSpPr/>
          <p:nvPr/>
        </p:nvGrpSpPr>
        <p:grpSpPr>
          <a:xfrm>
            <a:off x="6357938" y="1704975"/>
            <a:ext cx="719137" cy="719137"/>
            <a:chOff x="6357938" y="1704975"/>
            <a:chExt cx="719137" cy="719137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EF51D5B4-4116-48FF-8D2B-B350AD690BDB}"/>
                </a:ext>
              </a:extLst>
            </p:cNvPr>
            <p:cNvGrpSpPr/>
            <p:nvPr/>
          </p:nvGrpSpPr>
          <p:grpSpPr>
            <a:xfrm>
              <a:off x="6357938" y="1704975"/>
              <a:ext cx="719137" cy="719137"/>
              <a:chOff x="52388" y="4367213"/>
              <a:chExt cx="785812" cy="785812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038E699F-7098-4A9C-AFFC-123134B65617}"/>
                  </a:ext>
                </a:extLst>
              </p:cNvPr>
              <p:cNvSpPr/>
              <p:nvPr/>
            </p:nvSpPr>
            <p:spPr>
              <a:xfrm>
                <a:off x="52388" y="4367213"/>
                <a:ext cx="785812" cy="785812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rgbClr val="B7BD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482669E0-C8B7-4759-B0EF-ADF707A0AC80}"/>
                  </a:ext>
                </a:extLst>
              </p:cNvPr>
              <p:cNvSpPr/>
              <p:nvPr/>
            </p:nvSpPr>
            <p:spPr>
              <a:xfrm>
                <a:off x="115491" y="4430316"/>
                <a:ext cx="659606" cy="659606"/>
              </a:xfrm>
              <a:prstGeom prst="ellipse">
                <a:avLst/>
              </a:prstGeom>
              <a:solidFill>
                <a:srgbClr val="0062AE"/>
              </a:solidFill>
              <a:ln w="50800" cmpd="thickThin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0530C9DB-5F54-4E58-ABC8-B848F58CF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49615" y="1796652"/>
              <a:ext cx="535781" cy="535781"/>
            </a:xfrm>
            <a:prstGeom prst="rect">
              <a:avLst/>
            </a:prstGeom>
          </p:spPr>
        </p:pic>
      </p:grpSp>
      <p:sp>
        <p:nvSpPr>
          <p:cNvPr id="41" name="Объект 18">
            <a:extLst>
              <a:ext uri="{FF2B5EF4-FFF2-40B4-BE49-F238E27FC236}">
                <a16:creationId xmlns:a16="http://schemas.microsoft.com/office/drawing/2014/main" id="{699DB54F-7F03-4CBC-93A0-74A5006F0CF2}"/>
              </a:ext>
            </a:extLst>
          </p:cNvPr>
          <p:cNvSpPr txBox="1">
            <a:spLocks/>
          </p:cNvSpPr>
          <p:nvPr/>
        </p:nvSpPr>
        <p:spPr>
          <a:xfrm>
            <a:off x="6162675" y="4402334"/>
            <a:ext cx="4448175" cy="1728788"/>
          </a:xfrm>
          <a:prstGeom prst="roundRect">
            <a:avLst>
              <a:gd name="adj" fmla="val 3686"/>
            </a:avLst>
          </a:prstGeom>
          <a:noFill/>
          <a:ln w="19050">
            <a:solidFill>
              <a:srgbClr val="B7BDC0"/>
            </a:solidFill>
          </a:ln>
        </p:spPr>
        <p:txBody>
          <a:bodyPr vert="horz" lIns="91440" tIns="90000" rIns="91440" bIns="9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5350"/>
            <a:r>
              <a:rPr lang="uk-UA" sz="1600" b="1">
                <a:solidFill>
                  <a:srgbClr val="878D91"/>
                </a:solidFill>
              </a:rPr>
              <a:t>НАВЧАННЯ </a:t>
            </a:r>
            <a:br>
              <a:rPr lang="uk-UA" sz="1600" b="1">
                <a:solidFill>
                  <a:srgbClr val="878D91"/>
                </a:solidFill>
              </a:rPr>
            </a:br>
            <a:r>
              <a:rPr lang="uk-UA" sz="1600" b="1">
                <a:solidFill>
                  <a:srgbClr val="878D91"/>
                </a:solidFill>
              </a:rPr>
              <a:t>ТА РОЗВИТОК</a:t>
            </a:r>
          </a:p>
          <a:p>
            <a:r>
              <a:rPr lang="uk-UA" sz="1400"/>
              <a:t>Постійне навчання є важливою складовою розвитку організацій-членів НАІУ. Ми організовуємо семінари, консультації та менторські програми, що підвищують їхню ефективність, особливо у сфері гуманітарного реагування.</a:t>
            </a:r>
            <a:endParaRPr lang="uk-UA" sz="1600"/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DFC594C3-443D-485F-83DD-95D95290436B}"/>
              </a:ext>
            </a:extLst>
          </p:cNvPr>
          <p:cNvGrpSpPr/>
          <p:nvPr/>
        </p:nvGrpSpPr>
        <p:grpSpPr>
          <a:xfrm>
            <a:off x="6357938" y="4226122"/>
            <a:ext cx="719137" cy="719137"/>
            <a:chOff x="6357938" y="4226122"/>
            <a:chExt cx="719137" cy="719137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3AA309E0-C632-4158-A0F3-4CF47B822571}"/>
                </a:ext>
              </a:extLst>
            </p:cNvPr>
            <p:cNvGrpSpPr/>
            <p:nvPr/>
          </p:nvGrpSpPr>
          <p:grpSpPr>
            <a:xfrm>
              <a:off x="6357938" y="4226122"/>
              <a:ext cx="719137" cy="719137"/>
              <a:chOff x="52388" y="4367213"/>
              <a:chExt cx="785812" cy="785812"/>
            </a:xfrm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6E807B23-3896-4F5C-8C9D-9D61253E7A74}"/>
                  </a:ext>
                </a:extLst>
              </p:cNvPr>
              <p:cNvSpPr/>
              <p:nvPr/>
            </p:nvSpPr>
            <p:spPr>
              <a:xfrm>
                <a:off x="52388" y="4367213"/>
                <a:ext cx="785812" cy="785812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rgbClr val="B7BD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1092C4B3-34C2-40EE-BD18-9372CE28B0AD}"/>
                  </a:ext>
                </a:extLst>
              </p:cNvPr>
              <p:cNvSpPr/>
              <p:nvPr/>
            </p:nvSpPr>
            <p:spPr>
              <a:xfrm>
                <a:off x="115491" y="4430316"/>
                <a:ext cx="659606" cy="659606"/>
              </a:xfrm>
              <a:prstGeom prst="ellipse">
                <a:avLst/>
              </a:prstGeom>
              <a:solidFill>
                <a:srgbClr val="0062AE"/>
              </a:solidFill>
              <a:ln w="50800" cmpd="thickThin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42AD346-7DC3-43AF-AD5A-4043F4739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449615" y="4316009"/>
              <a:ext cx="535780" cy="535780"/>
            </a:xfrm>
            <a:prstGeom prst="rect">
              <a:avLst/>
            </a:prstGeom>
          </p:spPr>
        </p:pic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3EB72E7-8FA7-4217-BA41-661AF61A24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674" y="650546"/>
            <a:ext cx="4448175" cy="8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40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Объект 18">
            <a:extLst>
              <a:ext uri="{FF2B5EF4-FFF2-40B4-BE49-F238E27FC236}">
                <a16:creationId xmlns:a16="http://schemas.microsoft.com/office/drawing/2014/main" id="{20E2F2C9-2F32-498D-B2B7-D685DBCA6FA2}"/>
              </a:ext>
            </a:extLst>
          </p:cNvPr>
          <p:cNvSpPr txBox="1">
            <a:spLocks/>
          </p:cNvSpPr>
          <p:nvPr/>
        </p:nvSpPr>
        <p:spPr>
          <a:xfrm>
            <a:off x="838200" y="4222947"/>
            <a:ext cx="4743449" cy="1954016"/>
          </a:xfrm>
          <a:prstGeom prst="roundRect">
            <a:avLst>
              <a:gd name="adj" fmla="val 3686"/>
            </a:avLst>
          </a:prstGeom>
          <a:noFill/>
          <a:ln w="19050">
            <a:solidFill>
              <a:srgbClr val="B7BDC0"/>
            </a:solidFill>
          </a:ln>
        </p:spPr>
        <p:txBody>
          <a:bodyPr vert="horz" lIns="91440" tIns="90000" rIns="91440" bIns="9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5350"/>
            <a:r>
              <a:rPr lang="uk-UA" sz="1600" b="1" dirty="0">
                <a:solidFill>
                  <a:srgbClr val="878D91"/>
                </a:solidFill>
              </a:rPr>
              <a:t>МІЖНАРОДНА </a:t>
            </a:r>
            <a:br>
              <a:rPr lang="uk-UA" sz="1600" b="1" dirty="0">
                <a:solidFill>
                  <a:srgbClr val="878D91"/>
                </a:solidFill>
              </a:rPr>
            </a:br>
            <a:r>
              <a:rPr lang="uk-UA" sz="1600" b="1" dirty="0">
                <a:solidFill>
                  <a:srgbClr val="878D91"/>
                </a:solidFill>
              </a:rPr>
              <a:t>СПІВПРАЦЯ</a:t>
            </a:r>
          </a:p>
          <a:p>
            <a:r>
              <a:rPr lang="uk-UA" sz="1400" dirty="0"/>
              <a:t>НАІУ має Спеціальний консультативний статус при ЕКОСОР ООН і активно співпрацює з міжнародними організаціями для реалізації Конвенції ООН про права осіб з інвалідністю. Ми беремо участь у європейських </a:t>
            </a:r>
            <a:r>
              <a:rPr lang="uk-UA" sz="1400" dirty="0" err="1"/>
              <a:t>адвокаційних</a:t>
            </a:r>
            <a:r>
              <a:rPr lang="uk-UA" sz="1400" dirty="0"/>
              <a:t> кампаніях та міжнародних ініціативах на підтримку прав людей з інвалідністю.</a:t>
            </a:r>
            <a:endParaRPr lang="uk-UA" sz="1600" dirty="0"/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k-UA" dirty="0"/>
              <a:t>Діяльність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878D91"/>
                </a:solidFill>
              </a:rPr>
              <a:t>(</a:t>
            </a:r>
            <a:r>
              <a:rPr lang="uk-UA" sz="2400" dirty="0">
                <a:solidFill>
                  <a:srgbClr val="878D91"/>
                </a:solidFill>
              </a:rPr>
              <a:t>продовження</a:t>
            </a:r>
            <a:r>
              <a:rPr lang="en-US" sz="2400" dirty="0">
                <a:solidFill>
                  <a:srgbClr val="878D91"/>
                </a:solidFill>
              </a:rPr>
              <a:t>)</a:t>
            </a:r>
            <a:endParaRPr lang="uk-UA" dirty="0">
              <a:solidFill>
                <a:srgbClr val="878D91"/>
              </a:solidFill>
            </a:endParaRP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C49305E1-5EDB-42AE-9EC3-8FE3B168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1187"/>
            <a:ext cx="4743449" cy="1728788"/>
          </a:xfrm>
          <a:prstGeom prst="roundRect">
            <a:avLst>
              <a:gd name="adj" fmla="val 3686"/>
            </a:avLst>
          </a:prstGeom>
          <a:noFill/>
          <a:ln w="19050">
            <a:solidFill>
              <a:srgbClr val="B7BDC0"/>
            </a:solidFill>
          </a:ln>
        </p:spPr>
        <p:txBody>
          <a:bodyPr tIns="90000" bIns="90000">
            <a:noAutofit/>
          </a:bodyPr>
          <a:lstStyle/>
          <a:p>
            <a:pPr marL="895350"/>
            <a:r>
              <a:rPr lang="uk-UA" sz="1600" b="1" dirty="0">
                <a:solidFill>
                  <a:srgbClr val="878D91"/>
                </a:solidFill>
              </a:rPr>
              <a:t>ГУМАНІТАРНА </a:t>
            </a:r>
            <a:br>
              <a:rPr lang="uk-UA" sz="1600" b="1" dirty="0">
                <a:solidFill>
                  <a:srgbClr val="878D91"/>
                </a:solidFill>
              </a:rPr>
            </a:br>
            <a:r>
              <a:rPr lang="uk-UA" sz="1600" b="1" dirty="0">
                <a:solidFill>
                  <a:srgbClr val="878D91"/>
                </a:solidFill>
              </a:rPr>
              <a:t>ДОПОМОГА</a:t>
            </a:r>
          </a:p>
          <a:p>
            <a:r>
              <a:rPr lang="uk-UA" sz="1400" dirty="0"/>
              <a:t>НАІУ реалізує програми гуманітарної допомоги для людей з інвалідністю, забезпечуючи їх матеріально, реабілітаційними засобами та необхідними послугами. Особливий акцент робиться на адресній підтримці найуразливіших груп.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9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sp>
        <p:nvSpPr>
          <p:cNvPr id="10" name="Объект 18">
            <a:extLst>
              <a:ext uri="{FF2B5EF4-FFF2-40B4-BE49-F238E27FC236}">
                <a16:creationId xmlns:a16="http://schemas.microsoft.com/office/drawing/2014/main" id="{119F681C-A8C8-4F5C-9EC2-81F58B94A8DD}"/>
              </a:ext>
            </a:extLst>
          </p:cNvPr>
          <p:cNvSpPr txBox="1">
            <a:spLocks/>
          </p:cNvSpPr>
          <p:nvPr/>
        </p:nvSpPr>
        <p:spPr>
          <a:xfrm>
            <a:off x="6162675" y="1881187"/>
            <a:ext cx="4448175" cy="1728788"/>
          </a:xfrm>
          <a:prstGeom prst="roundRect">
            <a:avLst>
              <a:gd name="adj" fmla="val 3686"/>
            </a:avLst>
          </a:prstGeom>
          <a:noFill/>
          <a:ln w="19050">
            <a:solidFill>
              <a:srgbClr val="B7BDC0"/>
            </a:solidFill>
          </a:ln>
        </p:spPr>
        <p:txBody>
          <a:bodyPr vert="horz" lIns="91440" tIns="90000" rIns="91440" bIns="9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5350"/>
            <a:r>
              <a:rPr lang="uk-UA" sz="1600" b="1" dirty="0">
                <a:solidFill>
                  <a:srgbClr val="878D91"/>
                </a:solidFill>
              </a:rPr>
              <a:t>ІНФОРМАЦІЙНА </a:t>
            </a:r>
            <a:br>
              <a:rPr lang="uk-UA" sz="1600" b="1" dirty="0">
                <a:solidFill>
                  <a:srgbClr val="878D91"/>
                </a:solidFill>
              </a:rPr>
            </a:br>
            <a:r>
              <a:rPr lang="uk-UA" sz="1600" b="1" dirty="0">
                <a:solidFill>
                  <a:srgbClr val="878D91"/>
                </a:solidFill>
              </a:rPr>
              <a:t>ПІДТРИМКА</a:t>
            </a:r>
          </a:p>
          <a:p>
            <a:r>
              <a:rPr lang="uk-UA" sz="1400" dirty="0"/>
              <a:t>НАІУ регулярно оновлює інформаційні ресурси, висвітлюючи стан реалізації прав осіб з інвалідністю в Україні. Інформаційні кампанії підтримують громадські організації у розробці законодавчих ініціатив та </a:t>
            </a:r>
            <a:r>
              <a:rPr lang="uk-UA" sz="1400" dirty="0" err="1"/>
              <a:t>адвокаційній</a:t>
            </a:r>
            <a:r>
              <a:rPr lang="uk-UA" sz="1400" dirty="0"/>
              <a:t> діяльності.</a:t>
            </a:r>
            <a:endParaRPr lang="uk-UA" sz="1600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54CE80B-67A6-4ABD-AAA7-27DA131E3703}"/>
              </a:ext>
            </a:extLst>
          </p:cNvPr>
          <p:cNvGrpSpPr/>
          <p:nvPr/>
        </p:nvGrpSpPr>
        <p:grpSpPr>
          <a:xfrm>
            <a:off x="1033463" y="1704975"/>
            <a:ext cx="719137" cy="719137"/>
            <a:chOff x="1033463" y="1704975"/>
            <a:chExt cx="719137" cy="71913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88BA3B46-A0C7-4D57-B383-24BFF32EBA71}"/>
                </a:ext>
              </a:extLst>
            </p:cNvPr>
            <p:cNvGrpSpPr/>
            <p:nvPr/>
          </p:nvGrpSpPr>
          <p:grpSpPr>
            <a:xfrm>
              <a:off x="1033463" y="1704975"/>
              <a:ext cx="719137" cy="719137"/>
              <a:chOff x="52388" y="4367213"/>
              <a:chExt cx="785812" cy="785812"/>
            </a:xfrm>
          </p:grpSpPr>
          <p:sp>
            <p:nvSpPr>
              <p:cNvPr id="9" name="Овал 8">
                <a:extLst>
                  <a:ext uri="{FF2B5EF4-FFF2-40B4-BE49-F238E27FC236}">
                    <a16:creationId xmlns:a16="http://schemas.microsoft.com/office/drawing/2014/main" id="{394A2E9D-739E-4334-B6F7-3688A8306CC0}"/>
                  </a:ext>
                </a:extLst>
              </p:cNvPr>
              <p:cNvSpPr/>
              <p:nvPr/>
            </p:nvSpPr>
            <p:spPr>
              <a:xfrm>
                <a:off x="52388" y="4367213"/>
                <a:ext cx="785812" cy="785812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rgbClr val="B7BD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3" name="Овал 2">
                <a:extLst>
                  <a:ext uri="{FF2B5EF4-FFF2-40B4-BE49-F238E27FC236}">
                    <a16:creationId xmlns:a16="http://schemas.microsoft.com/office/drawing/2014/main" id="{062CCA81-2C9E-43AB-9F79-52399A7F549A}"/>
                  </a:ext>
                </a:extLst>
              </p:cNvPr>
              <p:cNvSpPr/>
              <p:nvPr/>
            </p:nvSpPr>
            <p:spPr>
              <a:xfrm>
                <a:off x="115491" y="4430316"/>
                <a:ext cx="659606" cy="659606"/>
              </a:xfrm>
              <a:prstGeom prst="ellipse">
                <a:avLst/>
              </a:prstGeom>
              <a:solidFill>
                <a:srgbClr val="0062AE"/>
              </a:solidFill>
              <a:ln w="50800" cmpd="thickThin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AE1B30E5-E478-45DB-B330-D82B97FAC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25141" y="1793676"/>
              <a:ext cx="535780" cy="535780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B1B4051-E29D-4A02-B235-F4962289BF66}"/>
              </a:ext>
            </a:extLst>
          </p:cNvPr>
          <p:cNvGrpSpPr/>
          <p:nvPr/>
        </p:nvGrpSpPr>
        <p:grpSpPr>
          <a:xfrm>
            <a:off x="1033463" y="4046735"/>
            <a:ext cx="719137" cy="719137"/>
            <a:chOff x="1033463" y="4046735"/>
            <a:chExt cx="719137" cy="719137"/>
          </a:xfrm>
        </p:grpSpPr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EC238D82-B8A7-490A-8713-AADE9E3A06AB}"/>
                </a:ext>
              </a:extLst>
            </p:cNvPr>
            <p:cNvGrpSpPr/>
            <p:nvPr/>
          </p:nvGrpSpPr>
          <p:grpSpPr>
            <a:xfrm>
              <a:off x="1033463" y="4046735"/>
              <a:ext cx="719137" cy="719137"/>
              <a:chOff x="52388" y="4367213"/>
              <a:chExt cx="785812" cy="785812"/>
            </a:xfrm>
          </p:grpSpPr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8804F048-E2BC-4838-811F-801FD9EF42D1}"/>
                  </a:ext>
                </a:extLst>
              </p:cNvPr>
              <p:cNvSpPr/>
              <p:nvPr/>
            </p:nvSpPr>
            <p:spPr>
              <a:xfrm>
                <a:off x="52388" y="4367213"/>
                <a:ext cx="785812" cy="785812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rgbClr val="B7BD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4229E075-E82B-424F-BE57-75977633519B}"/>
                  </a:ext>
                </a:extLst>
              </p:cNvPr>
              <p:cNvSpPr/>
              <p:nvPr/>
            </p:nvSpPr>
            <p:spPr>
              <a:xfrm>
                <a:off x="115491" y="4430316"/>
                <a:ext cx="659606" cy="659606"/>
              </a:xfrm>
              <a:prstGeom prst="ellipse">
                <a:avLst/>
              </a:prstGeom>
              <a:solidFill>
                <a:srgbClr val="0062AE"/>
              </a:solidFill>
              <a:ln w="50800" cmpd="thickThin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5C5860B7-B470-4CD6-8E5C-7BC7650FB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25139" y="4123531"/>
              <a:ext cx="535782" cy="535782"/>
            </a:xfrm>
            <a:prstGeom prst="rect">
              <a:avLst/>
            </a:prstGeom>
          </p:spPr>
        </p:pic>
      </p:grpSp>
      <p:sp>
        <p:nvSpPr>
          <p:cNvPr id="41" name="Объект 18">
            <a:extLst>
              <a:ext uri="{FF2B5EF4-FFF2-40B4-BE49-F238E27FC236}">
                <a16:creationId xmlns:a16="http://schemas.microsoft.com/office/drawing/2014/main" id="{699DB54F-7F03-4CBC-93A0-74A5006F0CF2}"/>
              </a:ext>
            </a:extLst>
          </p:cNvPr>
          <p:cNvSpPr txBox="1">
            <a:spLocks/>
          </p:cNvSpPr>
          <p:nvPr/>
        </p:nvSpPr>
        <p:spPr>
          <a:xfrm>
            <a:off x="6162675" y="4222947"/>
            <a:ext cx="4448175" cy="1954016"/>
          </a:xfrm>
          <a:prstGeom prst="roundRect">
            <a:avLst>
              <a:gd name="adj" fmla="val 3686"/>
            </a:avLst>
          </a:prstGeom>
          <a:noFill/>
          <a:ln w="19050">
            <a:solidFill>
              <a:srgbClr val="B7BDC0"/>
            </a:solidFill>
          </a:ln>
        </p:spPr>
        <p:txBody>
          <a:bodyPr vert="horz" lIns="91440" tIns="90000" rIns="91440" bIns="9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5350"/>
            <a:r>
              <a:rPr lang="uk-UA" sz="1600" b="1" dirty="0">
                <a:solidFill>
                  <a:srgbClr val="878D91"/>
                </a:solidFill>
              </a:rPr>
              <a:t>УЧАСТЬ, ЗАХИСТ, </a:t>
            </a:r>
            <a:br>
              <a:rPr lang="uk-UA" sz="1600" b="1" dirty="0">
                <a:solidFill>
                  <a:srgbClr val="878D91"/>
                </a:solidFill>
              </a:rPr>
            </a:br>
            <a:r>
              <a:rPr lang="uk-UA" sz="1600" b="1" dirty="0">
                <a:solidFill>
                  <a:srgbClr val="878D91"/>
                </a:solidFill>
              </a:rPr>
              <a:t>АДВОКАЦІЯ</a:t>
            </a:r>
          </a:p>
          <a:p>
            <a:r>
              <a:rPr lang="uk-UA" sz="1400" dirty="0"/>
              <a:t>НАІУ захищає права осіб з інвалідністю, особливо під час війни, через активну </a:t>
            </a:r>
            <a:r>
              <a:rPr lang="uk-UA" sz="1400" dirty="0" err="1"/>
              <a:t>адвокацію</a:t>
            </a:r>
            <a:r>
              <a:rPr lang="uk-UA" sz="1400" dirty="0"/>
              <a:t> та участь у прийнятті рішень. Пріоритетними напрямами є забезпечення доступності, захист соціальних прав і права жінок з інвалідністю.</a:t>
            </a:r>
            <a:endParaRPr lang="uk-UA" sz="16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3C73744-5007-4E43-B861-F1EEB2926148}"/>
              </a:ext>
            </a:extLst>
          </p:cNvPr>
          <p:cNvGrpSpPr/>
          <p:nvPr/>
        </p:nvGrpSpPr>
        <p:grpSpPr>
          <a:xfrm>
            <a:off x="6357938" y="1704975"/>
            <a:ext cx="719137" cy="719137"/>
            <a:chOff x="6357938" y="1704975"/>
            <a:chExt cx="719137" cy="719137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EF51D5B4-4116-48FF-8D2B-B350AD690BDB}"/>
                </a:ext>
              </a:extLst>
            </p:cNvPr>
            <p:cNvGrpSpPr/>
            <p:nvPr/>
          </p:nvGrpSpPr>
          <p:grpSpPr>
            <a:xfrm>
              <a:off x="6357938" y="1704975"/>
              <a:ext cx="719137" cy="719137"/>
              <a:chOff x="52388" y="4367213"/>
              <a:chExt cx="785812" cy="785812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038E699F-7098-4A9C-AFFC-123134B65617}"/>
                  </a:ext>
                </a:extLst>
              </p:cNvPr>
              <p:cNvSpPr/>
              <p:nvPr/>
            </p:nvSpPr>
            <p:spPr>
              <a:xfrm>
                <a:off x="52388" y="4367213"/>
                <a:ext cx="785812" cy="785812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rgbClr val="B7BD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482669E0-C8B7-4759-B0EF-ADF707A0AC80}"/>
                  </a:ext>
                </a:extLst>
              </p:cNvPr>
              <p:cNvSpPr/>
              <p:nvPr/>
            </p:nvSpPr>
            <p:spPr>
              <a:xfrm>
                <a:off x="115491" y="4430316"/>
                <a:ext cx="659606" cy="659606"/>
              </a:xfrm>
              <a:prstGeom prst="ellipse">
                <a:avLst/>
              </a:prstGeom>
              <a:solidFill>
                <a:srgbClr val="0062AE"/>
              </a:solidFill>
              <a:ln w="50800" cmpd="thickThin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F9D2B2B-2E0C-4BDE-BE16-ADB7491A1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49616" y="1789308"/>
              <a:ext cx="535780" cy="535780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445479C-59F7-4B7B-B399-605C17C57148}"/>
              </a:ext>
            </a:extLst>
          </p:cNvPr>
          <p:cNvGrpSpPr/>
          <p:nvPr/>
        </p:nvGrpSpPr>
        <p:grpSpPr>
          <a:xfrm>
            <a:off x="6357938" y="4046735"/>
            <a:ext cx="719137" cy="719137"/>
            <a:chOff x="6357938" y="4046735"/>
            <a:chExt cx="719137" cy="719137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3AA309E0-C632-4158-A0F3-4CF47B822571}"/>
                </a:ext>
              </a:extLst>
            </p:cNvPr>
            <p:cNvGrpSpPr/>
            <p:nvPr/>
          </p:nvGrpSpPr>
          <p:grpSpPr>
            <a:xfrm>
              <a:off x="6357938" y="4046735"/>
              <a:ext cx="719137" cy="719137"/>
              <a:chOff x="52388" y="4367213"/>
              <a:chExt cx="785812" cy="785812"/>
            </a:xfrm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6E807B23-3896-4F5C-8C9D-9D61253E7A74}"/>
                  </a:ext>
                </a:extLst>
              </p:cNvPr>
              <p:cNvSpPr/>
              <p:nvPr/>
            </p:nvSpPr>
            <p:spPr>
              <a:xfrm>
                <a:off x="52388" y="4367213"/>
                <a:ext cx="785812" cy="785812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rgbClr val="B7BD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1092C4B3-34C2-40EE-BD18-9372CE28B0AD}"/>
                  </a:ext>
                </a:extLst>
              </p:cNvPr>
              <p:cNvSpPr/>
              <p:nvPr/>
            </p:nvSpPr>
            <p:spPr>
              <a:xfrm>
                <a:off x="115491" y="4430316"/>
                <a:ext cx="659606" cy="659606"/>
              </a:xfrm>
              <a:prstGeom prst="ellipse">
                <a:avLst/>
              </a:prstGeom>
              <a:solidFill>
                <a:srgbClr val="0062AE"/>
              </a:solidFill>
              <a:ln w="50800" cmpd="thickThin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BFC5C3DB-4FDC-4C89-B1D7-63700A69B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451903" y="4130671"/>
              <a:ext cx="535780" cy="535780"/>
            </a:xfrm>
            <a:prstGeom prst="rect">
              <a:avLst/>
            </a:prstGeom>
          </p:spPr>
        </p:pic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ABDB974-9295-40C7-AA78-B8618A7248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673" y="655935"/>
            <a:ext cx="4448175" cy="7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11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k-UA" dirty="0"/>
              <a:t>Структура НАІУ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10774957-56F4-447F-AD9E-00E0BCB973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" y="1571625"/>
            <a:ext cx="8409998" cy="4837583"/>
          </a:xfr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10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50989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32A08301-9C50-4029-ADF7-46A50BCDF76B}"/>
              </a:ext>
            </a:extLst>
          </p:cNvPr>
          <p:cNvSpPr/>
          <p:nvPr/>
        </p:nvSpPr>
        <p:spPr>
          <a:xfrm>
            <a:off x="838201" y="2808287"/>
            <a:ext cx="9572624" cy="3548063"/>
          </a:xfrm>
          <a:prstGeom prst="roundRect">
            <a:avLst>
              <a:gd name="adj" fmla="val 3709"/>
            </a:avLst>
          </a:prstGeom>
          <a:ln w="19050">
            <a:solidFill>
              <a:srgbClr val="C7D4EC"/>
            </a:solidFill>
          </a:ln>
        </p:spPr>
        <p:txBody>
          <a:bodyPr wrap="square" numCol="1" spcCol="216000" anchor="t">
            <a:noAutofit/>
          </a:bodyPr>
          <a:lstStyle/>
          <a:p>
            <a:pPr marL="714375"/>
            <a:r>
              <a:rPr lang="uk-UA" sz="2000">
                <a:solidFill>
                  <a:srgbClr val="0062AE"/>
                </a:solidFill>
              </a:rPr>
              <a:t>У чому переваги рішення про членство в НАІУ та які </a:t>
            </a:r>
            <a:br>
              <a:rPr lang="uk-UA" sz="2000">
                <a:solidFill>
                  <a:srgbClr val="0062AE"/>
                </a:solidFill>
              </a:rPr>
            </a:br>
            <a:r>
              <a:rPr lang="uk-UA" sz="2000">
                <a:solidFill>
                  <a:srgbClr val="0062AE"/>
                </a:solidFill>
              </a:rPr>
              <a:t>можливості воно може створити для Вашої організації?</a:t>
            </a:r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k-UA" dirty="0"/>
              <a:t>Вступ до НАІУ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C49305E1-5EDB-42AE-9EC3-8FE3B168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625"/>
            <a:ext cx="7458075" cy="1057275"/>
          </a:xfrm>
        </p:spPr>
        <p:txBody>
          <a:bodyPr>
            <a:noAutofit/>
          </a:bodyPr>
          <a:lstStyle/>
          <a:p>
            <a:r>
              <a:rPr lang="uk-UA" sz="2000" b="1">
                <a:solidFill>
                  <a:srgbClr val="878D91"/>
                </a:solidFill>
              </a:rPr>
              <a:t>ПРО ПЕРЕВАГИ ЧЛЕНСТВА В НАІУ</a:t>
            </a:r>
          </a:p>
          <a:p>
            <a:r>
              <a:rPr lang="uk-UA" sz="1400"/>
              <a:t>Вступ до Національної Асамблеї людей з інвалідністю України (НАІУ) – більше, ніж просто членство у всеукраїнському громадському об’єднанні. Це – можливість стати частиною потужної сили позитивних досягнень та затребуваних змін.</a:t>
            </a:r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11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667435-7F8F-4E7B-9878-280342297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935731"/>
            <a:ext cx="1584963" cy="2493269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D65E2E7-009B-4768-B93F-9698819BDD3F}"/>
              </a:ext>
            </a:extLst>
          </p:cNvPr>
          <p:cNvSpPr/>
          <p:nvPr/>
        </p:nvSpPr>
        <p:spPr>
          <a:xfrm>
            <a:off x="975837" y="3527647"/>
            <a:ext cx="9434987" cy="2749327"/>
          </a:xfrm>
          <a:prstGeom prst="rect">
            <a:avLst/>
          </a:prstGeom>
          <a:ln w="19050">
            <a:noFill/>
          </a:ln>
        </p:spPr>
        <p:txBody>
          <a:bodyPr wrap="square" numCol="2" spcCol="144000" anchor="t">
            <a:noAutofit/>
          </a:bodyPr>
          <a:lstStyle/>
          <a:p>
            <a:pPr marL="180975" indent="-180975">
              <a:spcBef>
                <a:spcPts val="600"/>
              </a:spcBef>
              <a:buClr>
                <a:srgbClr val="0062AE"/>
              </a:buClr>
              <a:buFont typeface="+mj-lt"/>
              <a:buAutoNum type="arabicPeriod"/>
            </a:pPr>
            <a:r>
              <a:rPr lang="uk-UA" sz="1300" b="1"/>
              <a:t>Вплив та право голосу в громадах.</a:t>
            </a:r>
            <a:r>
              <a:rPr lang="uk-UA" sz="1300"/>
              <a:t> Ми разом будуємо суспільство, в якому панує гідність кожної людини та забезпечуються рівні можливості. Ваш голос буде почутий там, де приймаються та реалізуються важливі рішення!</a:t>
            </a:r>
          </a:p>
          <a:p>
            <a:pPr marL="180975" indent="-180975">
              <a:spcBef>
                <a:spcPts val="600"/>
              </a:spcBef>
              <a:buClr>
                <a:srgbClr val="0062AE"/>
              </a:buClr>
              <a:buFont typeface="+mj-lt"/>
              <a:buAutoNum type="arabicPeriod"/>
            </a:pPr>
            <a:r>
              <a:rPr lang="uk-UA" sz="1300" b="1"/>
              <a:t>Участь у формуванні політики.</a:t>
            </a:r>
            <a:r>
              <a:rPr lang="uk-UA" sz="1300"/>
              <a:t> Спільними зусиллями ми вплинемо на розробку законодавства у сфері соціальної і правової захищеності людей з інвалідністю, формування інклюзивних програм та стандартів. Ваш досвід має реальний потенціал змінити майбутнє.</a:t>
            </a:r>
          </a:p>
          <a:p>
            <a:pPr marL="180975" indent="-180975">
              <a:spcBef>
                <a:spcPts val="600"/>
              </a:spcBef>
              <a:buClr>
                <a:srgbClr val="0062AE"/>
              </a:buClr>
              <a:buFont typeface="+mj-lt"/>
              <a:buAutoNum type="arabicPeriod"/>
            </a:pPr>
            <a:r>
              <a:rPr lang="uk-UA" sz="1300" b="1"/>
              <a:t>Мережа однодумців і міжнародних зв’язків. </a:t>
            </a:r>
            <a:r>
              <a:rPr lang="uk-UA" sz="1300"/>
              <a:t>Завжди поруч дружнє плече та реальна перспектива спільного втілення навіть найсміливіших проєктів пліч-о-пліч із потужними закордонними партнерами.</a:t>
            </a:r>
          </a:p>
          <a:p>
            <a:pPr marL="180975" indent="-180975">
              <a:spcBef>
                <a:spcPts val="600"/>
              </a:spcBef>
              <a:buClr>
                <a:srgbClr val="0062AE"/>
              </a:buClr>
              <a:buFont typeface="+mj-lt"/>
              <a:buAutoNum type="arabicPeriod"/>
            </a:pPr>
            <a:r>
              <a:rPr lang="uk-UA" sz="1300" b="1"/>
              <a:t>Тренінги, зростання та вдосконалення. </a:t>
            </a:r>
            <a:r>
              <a:rPr lang="uk-UA" sz="1300"/>
              <a:t>НАІУ – своєрідний університет для організацій. Кожен захід – тренінг, семінар – це дорогоцінні знання та крок вперед для вашої команди.</a:t>
            </a:r>
          </a:p>
          <a:p>
            <a:pPr marL="180975" indent="-180975">
              <a:spcBef>
                <a:spcPts val="400"/>
              </a:spcBef>
              <a:buClr>
                <a:srgbClr val="0062AE"/>
              </a:buClr>
              <a:buFont typeface="+mj-lt"/>
              <a:buAutoNum type="arabicPeriod"/>
            </a:pPr>
            <a:r>
              <a:rPr lang="uk-UA" sz="1300" b="1"/>
              <a:t>Фінансування на реальні зміни.</a:t>
            </a:r>
            <a:r>
              <a:rPr lang="uk-UA" sz="1300"/>
              <a:t> Маєте ідею, реалізація якої покращить життя людей з інвалідністю? Ми допоможемо знайти підтримку та ресурси.</a:t>
            </a:r>
          </a:p>
          <a:p>
            <a:pPr marL="180975" indent="-180975">
              <a:spcBef>
                <a:spcPts val="400"/>
              </a:spcBef>
              <a:buClr>
                <a:srgbClr val="0062AE"/>
              </a:buClr>
              <a:buFont typeface="+mj-lt"/>
              <a:buAutoNum type="arabicPeriod"/>
            </a:pPr>
            <a:r>
              <a:rPr lang="uk-UA" sz="1300" b="1"/>
              <a:t>Підтримка та промоція вашої діяльності. </a:t>
            </a:r>
            <a:r>
              <a:rPr lang="uk-UA" sz="1300"/>
              <a:t>Ми забезпечимо Вам експертну підтримку та можливість участі в адвокаційних кампаніях. Разом із Вами ми надамо розголосу, популяризуємо Ваші проєкти, події та інші досягнення.</a:t>
            </a:r>
          </a:p>
          <a:p>
            <a:pPr marL="180975">
              <a:spcBef>
                <a:spcPts val="400"/>
              </a:spcBef>
            </a:pPr>
            <a:r>
              <a:rPr lang="uk-UA" sz="1300" b="1">
                <a:solidFill>
                  <a:srgbClr val="0062AE"/>
                </a:solidFill>
              </a:rPr>
              <a:t>Долучайтеся до НАІУ, щоб разом крок за кроком будувати суспільство без бар’єрів та працювати на забезпечення прав і потреб людей з інвалідністю!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6564853-0CBF-4E6C-8DBE-0A4E44641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799" y="2908298"/>
            <a:ext cx="555416" cy="52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55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k-UA" dirty="0"/>
              <a:t>Публікації НАІУ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17EB716-B359-4AA3-A908-9A86C3C19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571625"/>
            <a:ext cx="2463872" cy="4927744"/>
          </a:xfr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12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A36240-BD50-4582-A490-1E9CD10D2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215" y="1571623"/>
            <a:ext cx="2458935" cy="49178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018A6B-A293-4890-A790-27D4835F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206" y="1581498"/>
            <a:ext cx="2458936" cy="4917871"/>
          </a:xfrm>
          <a:prstGeom prst="rect">
            <a:avLst/>
          </a:prstGeom>
        </p:spPr>
      </p:pic>
      <p:sp>
        <p:nvSpPr>
          <p:cNvPr id="16" name="Объект 18">
            <a:extLst>
              <a:ext uri="{FF2B5EF4-FFF2-40B4-BE49-F238E27FC236}">
                <a16:creationId xmlns:a16="http://schemas.microsoft.com/office/drawing/2014/main" id="{26E4DCDC-04AD-4CEC-B85A-D0C2E538C246}"/>
              </a:ext>
            </a:extLst>
          </p:cNvPr>
          <p:cNvSpPr txBox="1">
            <a:spLocks/>
          </p:cNvSpPr>
          <p:nvPr/>
        </p:nvSpPr>
        <p:spPr>
          <a:xfrm>
            <a:off x="838199" y="4162425"/>
            <a:ext cx="246387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200" dirty="0"/>
              <a:t>Реабілітація: права та гарантії, шляхи реалізації – 2025</a:t>
            </a:r>
          </a:p>
        </p:txBody>
      </p:sp>
      <p:sp>
        <p:nvSpPr>
          <p:cNvPr id="17" name="Объект 18">
            <a:extLst>
              <a:ext uri="{FF2B5EF4-FFF2-40B4-BE49-F238E27FC236}">
                <a16:creationId xmlns:a16="http://schemas.microsoft.com/office/drawing/2014/main" id="{8CFDC6E8-C655-4F6F-B4E7-019E1C3F9A33}"/>
              </a:ext>
            </a:extLst>
          </p:cNvPr>
          <p:cNvSpPr txBox="1">
            <a:spLocks/>
          </p:cNvSpPr>
          <p:nvPr/>
        </p:nvSpPr>
        <p:spPr>
          <a:xfrm>
            <a:off x="4171206" y="4172300"/>
            <a:ext cx="246387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200" dirty="0"/>
              <a:t>Порадник щодо забезпечення прав осіб з інвалідністю в умовах гуманітарного реагування та відновлення в контексті статті 11 Конвенції ООН про права осіб з інвалідністю</a:t>
            </a:r>
          </a:p>
        </p:txBody>
      </p:sp>
      <p:sp>
        <p:nvSpPr>
          <p:cNvPr id="20" name="Объект 18">
            <a:extLst>
              <a:ext uri="{FF2B5EF4-FFF2-40B4-BE49-F238E27FC236}">
                <a16:creationId xmlns:a16="http://schemas.microsoft.com/office/drawing/2014/main" id="{3B2F0245-32D3-4DFE-AFB5-51261767F7AF}"/>
              </a:ext>
            </a:extLst>
          </p:cNvPr>
          <p:cNvSpPr txBox="1">
            <a:spLocks/>
          </p:cNvSpPr>
          <p:nvPr/>
        </p:nvSpPr>
        <p:spPr>
          <a:xfrm>
            <a:off x="7509152" y="4162425"/>
            <a:ext cx="2459677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200"/>
              <a:t>Безоплатна паліативна медична допомога: як і куди звернутися?</a:t>
            </a:r>
          </a:p>
        </p:txBody>
      </p:sp>
    </p:spTree>
    <p:extLst>
      <p:ext uri="{BB962C8B-B14F-4D97-AF65-F5344CB8AC3E}">
        <p14:creationId xmlns:p14="http://schemas.microsoft.com/office/powerpoint/2010/main" val="655090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6CD9BA-7376-4746-9F59-5106102DC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52" y="1566791"/>
            <a:ext cx="2466289" cy="49325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9F4970-67EF-40CB-AEB0-991B69031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27" y="1566790"/>
            <a:ext cx="2458936" cy="49178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AE36B5-DDE8-4462-A531-4BAE503B3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80" y="1566791"/>
            <a:ext cx="2458935" cy="4917870"/>
          </a:xfrm>
          <a:prstGeom prst="rect">
            <a:avLst/>
          </a:prstGeom>
        </p:spPr>
      </p:pic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k-UA" dirty="0"/>
              <a:t>Публікації НАІУ</a:t>
            </a:r>
            <a:r>
              <a:rPr lang="en-US" dirty="0"/>
              <a:t> </a:t>
            </a:r>
            <a:r>
              <a:rPr lang="en-US" sz="2400" dirty="0">
                <a:solidFill>
                  <a:srgbClr val="878D91"/>
                </a:solidFill>
              </a:rPr>
              <a:t>(</a:t>
            </a:r>
            <a:r>
              <a:rPr lang="uk-UA" sz="2400" dirty="0">
                <a:solidFill>
                  <a:srgbClr val="878D91"/>
                </a:solidFill>
              </a:rPr>
              <a:t>продовження</a:t>
            </a:r>
            <a:r>
              <a:rPr lang="en-US" sz="2400" dirty="0">
                <a:solidFill>
                  <a:srgbClr val="878D91"/>
                </a:solidFill>
              </a:rPr>
              <a:t>)</a:t>
            </a:r>
            <a:endParaRPr lang="uk-UA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13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sp>
        <p:nvSpPr>
          <p:cNvPr id="16" name="Объект 18">
            <a:extLst>
              <a:ext uri="{FF2B5EF4-FFF2-40B4-BE49-F238E27FC236}">
                <a16:creationId xmlns:a16="http://schemas.microsoft.com/office/drawing/2014/main" id="{26E4DCDC-04AD-4CEC-B85A-D0C2E538C246}"/>
              </a:ext>
            </a:extLst>
          </p:cNvPr>
          <p:cNvSpPr txBox="1">
            <a:spLocks/>
          </p:cNvSpPr>
          <p:nvPr/>
        </p:nvSpPr>
        <p:spPr>
          <a:xfrm>
            <a:off x="838199" y="4162425"/>
            <a:ext cx="246387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uk-UA" sz="1200"/>
              <a:t>Рекомендації стосовно </a:t>
            </a:r>
            <a:br>
              <a:rPr lang="uk-UA" sz="1200"/>
            </a:br>
            <a:r>
              <a:rPr lang="uk-UA" sz="1200"/>
              <a:t>врахування питання інвалідності </a:t>
            </a:r>
            <a:br>
              <a:rPr lang="uk-UA" sz="1200"/>
            </a:br>
            <a:r>
              <a:rPr lang="uk-UA" sz="1200"/>
              <a:t>в гуманітарному реагуванні </a:t>
            </a:r>
            <a:br>
              <a:rPr lang="uk-UA" sz="1200"/>
            </a:br>
            <a:r>
              <a:rPr lang="uk-UA" sz="1200"/>
              <a:t>в 2025 році</a:t>
            </a:r>
          </a:p>
        </p:txBody>
      </p:sp>
      <p:sp>
        <p:nvSpPr>
          <p:cNvPr id="17" name="Объект 18">
            <a:extLst>
              <a:ext uri="{FF2B5EF4-FFF2-40B4-BE49-F238E27FC236}">
                <a16:creationId xmlns:a16="http://schemas.microsoft.com/office/drawing/2014/main" id="{8CFDC6E8-C655-4F6F-B4E7-019E1C3F9A33}"/>
              </a:ext>
            </a:extLst>
          </p:cNvPr>
          <p:cNvSpPr txBox="1">
            <a:spLocks/>
          </p:cNvSpPr>
          <p:nvPr/>
        </p:nvSpPr>
        <p:spPr>
          <a:xfrm>
            <a:off x="4171206" y="4162425"/>
            <a:ext cx="243923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uk-UA" sz="1200"/>
              <a:t>Забезпечення асистивними технологіями</a:t>
            </a:r>
          </a:p>
        </p:txBody>
      </p:sp>
      <p:sp>
        <p:nvSpPr>
          <p:cNvPr id="20" name="Объект 18">
            <a:extLst>
              <a:ext uri="{FF2B5EF4-FFF2-40B4-BE49-F238E27FC236}">
                <a16:creationId xmlns:a16="http://schemas.microsoft.com/office/drawing/2014/main" id="{3B2F0245-32D3-4DFE-AFB5-51261767F7AF}"/>
              </a:ext>
            </a:extLst>
          </p:cNvPr>
          <p:cNvSpPr txBox="1">
            <a:spLocks/>
          </p:cNvSpPr>
          <p:nvPr/>
        </p:nvSpPr>
        <p:spPr>
          <a:xfrm>
            <a:off x="7509152" y="4162425"/>
            <a:ext cx="2459677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uk-UA" sz="1200" dirty="0"/>
              <a:t>Безоплатна психологічна та психіатрична допомога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200" dirty="0"/>
              <a:t>Як і куди звернутись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200" dirty="0"/>
              <a:t>Практичні поради </a:t>
            </a:r>
            <a:br>
              <a:rPr lang="en-US" sz="1200" dirty="0"/>
            </a:br>
            <a:r>
              <a:rPr lang="uk-UA" sz="1200" dirty="0"/>
              <a:t>з самодопомоги</a:t>
            </a:r>
          </a:p>
        </p:txBody>
      </p:sp>
    </p:spTree>
    <p:extLst>
      <p:ext uri="{BB962C8B-B14F-4D97-AF65-F5344CB8AC3E}">
        <p14:creationId xmlns:p14="http://schemas.microsoft.com/office/powerpoint/2010/main" val="1229112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552D13A-7806-44DC-ABB0-423AADCA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k-UA" dirty="0"/>
              <a:t>Інформаційні ресурси НАІУ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9341B832-7AE1-4820-B68F-11A6556E3E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65" y="1571625"/>
            <a:ext cx="2419748" cy="4839495"/>
          </a:xfr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5E114-238B-4C77-B880-363F8FB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B3638-2E1F-4ACF-9777-A322315651A0}" type="slidenum">
              <a:rPr lang="uk-UA" smtClean="0"/>
              <a:pPr/>
              <a:t>14</a:t>
            </a:fld>
            <a:endParaRPr lang="uk-UA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A09AAA8-2E5D-405F-96E7-49FA612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/>
              <a:t>Національна Асамблея людей з інвалідністю України</a:t>
            </a:r>
            <a:endParaRPr lang="uk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A08D704-97B6-477A-9B85-05E0D94F8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424" y="4515114"/>
            <a:ext cx="2419748" cy="18960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D6B758-6129-4337-BAA5-4015189DB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425" y="1571625"/>
            <a:ext cx="2419748" cy="280597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5A5A0D-69AC-45CB-BB5A-185F03A1D2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594" y="1571625"/>
            <a:ext cx="2419748" cy="483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62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34DF29-E1A6-4190-8F74-76AB9660A3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68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494E82-18C3-4994-98B4-741040D7B7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77839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31D3CF-ECD0-4972-98FB-49E587905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999" y="5952364"/>
            <a:ext cx="4170461" cy="67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51118"/>
      </p:ext>
    </p:extLst>
  </p:cSld>
  <p:clrMapOvr>
    <a:masterClrMapping/>
  </p:clrMapOvr>
</p:sld>
</file>

<file path=ppt/theme/theme1.xml><?xml version="1.0" encoding="utf-8"?>
<a:theme xmlns:a="http://schemas.openxmlformats.org/drawingml/2006/main" name="NAPD Corporat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1930</TotalTime>
  <Words>1440</Words>
  <Application>Microsoft Office PowerPoint</Application>
  <PresentationFormat>Широкоэкранный</PresentationFormat>
  <Paragraphs>114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NAPD Corporate</vt:lpstr>
      <vt:lpstr>Презентация PowerPoint</vt:lpstr>
      <vt:lpstr>Презентация PowerPoint</vt:lpstr>
      <vt:lpstr>Презентация PowerPoint</vt:lpstr>
      <vt:lpstr>Презентация PowerPoint</vt:lpstr>
      <vt:lpstr>У межах діяльності ми:</vt:lpstr>
      <vt:lpstr>Візія</vt:lpstr>
      <vt:lpstr>Наші цінності</vt:lpstr>
      <vt:lpstr>Діяльність</vt:lpstr>
      <vt:lpstr>Діяльність (продовження)</vt:lpstr>
      <vt:lpstr>Структура НАІУ</vt:lpstr>
      <vt:lpstr>Вступ до НАІУ</vt:lpstr>
      <vt:lpstr>Публікації НАІУ</vt:lpstr>
      <vt:lpstr>Публікації НАІУ (продовження)</vt:lpstr>
      <vt:lpstr>Інформаційні ресурси НАІУ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Pavlo Reznikov</dc:creator>
  <cp:lastModifiedBy>Ольга Журбенко</cp:lastModifiedBy>
  <cp:revision>46</cp:revision>
  <dcterms:created xsi:type="dcterms:W3CDTF">2025-04-22T12:05:38Z</dcterms:created>
  <dcterms:modified xsi:type="dcterms:W3CDTF">2025-08-20T12:38:50Z</dcterms:modified>
</cp:coreProperties>
</file>